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6"/>
  </p:notesMasterIdLst>
  <p:handoutMasterIdLst>
    <p:handoutMasterId r:id="rId27"/>
  </p:handoutMasterIdLst>
  <p:sldIdLst>
    <p:sldId id="409" r:id="rId2"/>
    <p:sldId id="402" r:id="rId3"/>
    <p:sldId id="404" r:id="rId4"/>
    <p:sldId id="401" r:id="rId5"/>
    <p:sldId id="405" r:id="rId6"/>
    <p:sldId id="406" r:id="rId7"/>
    <p:sldId id="399" r:id="rId8"/>
    <p:sldId id="398" r:id="rId9"/>
    <p:sldId id="408" r:id="rId10"/>
    <p:sldId id="407" r:id="rId11"/>
    <p:sldId id="411" r:id="rId12"/>
    <p:sldId id="410" r:id="rId13"/>
    <p:sldId id="416" r:id="rId14"/>
    <p:sldId id="412" r:id="rId15"/>
    <p:sldId id="419" r:id="rId16"/>
    <p:sldId id="421" r:id="rId17"/>
    <p:sldId id="420" r:id="rId18"/>
    <p:sldId id="414" r:id="rId19"/>
    <p:sldId id="415" r:id="rId20"/>
    <p:sldId id="417" r:id="rId21"/>
    <p:sldId id="418" r:id="rId22"/>
    <p:sldId id="422" r:id="rId23"/>
    <p:sldId id="380" r:id="rId24"/>
    <p:sldId id="397" r:id="rId25"/>
  </p:sldIdLst>
  <p:sldSz cx="9144000" cy="6858000" type="screen4x3"/>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91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Ye" initials="WY" lastIdx="0" clrIdx="0">
    <p:extLst>
      <p:ext uri="{19B8F6BF-5375-455C-9EA6-DF929625EA0E}">
        <p15:presenceInfo xmlns:p15="http://schemas.microsoft.com/office/powerpoint/2012/main" userId="S-1-5-21-1886802353-511055125-320618023-169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93B"/>
    <a:srgbClr val="D6D3CB"/>
    <a:srgbClr val="B1B6B9"/>
    <a:srgbClr val="D8DAD7"/>
    <a:srgbClr val="B1B6AF"/>
    <a:srgbClr val="D9D7D0"/>
    <a:srgbClr val="AFAFAF"/>
    <a:srgbClr val="96227D"/>
    <a:srgbClr val="000000"/>
    <a:srgbClr val="A9053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6" autoAdjust="0"/>
    <p:restoredTop sz="83216" autoAdjust="0"/>
  </p:normalViewPr>
  <p:slideViewPr>
    <p:cSldViewPr>
      <p:cViewPr varScale="1">
        <p:scale>
          <a:sx n="140" d="100"/>
          <a:sy n="140" d="100"/>
        </p:scale>
        <p:origin x="1553" y="100"/>
      </p:cViewPr>
      <p:guideLst>
        <p:guide orient="horz" pos="2160"/>
        <p:guide pos="912"/>
      </p:guideLst>
    </p:cSldViewPr>
  </p:slideViewPr>
  <p:outlineViewPr>
    <p:cViewPr>
      <p:scale>
        <a:sx n="33" d="100"/>
        <a:sy n="33" d="100"/>
      </p:scale>
      <p:origin x="0" y="0"/>
    </p:cViewPr>
  </p:outlineViewPr>
  <p:notesTextViewPr>
    <p:cViewPr>
      <p:scale>
        <a:sx n="3" d="2"/>
        <a:sy n="3" d="2"/>
      </p:scale>
      <p:origin x="0" y="0"/>
    </p:cViewPr>
  </p:notesTextViewPr>
  <p:sorterViewPr>
    <p:cViewPr>
      <p:scale>
        <a:sx n="305" d="100"/>
        <a:sy n="305" d="100"/>
      </p:scale>
      <p:origin x="0" y="0"/>
    </p:cViewPr>
  </p:sorterViewPr>
  <p:notesViewPr>
    <p:cSldViewPr>
      <p:cViewPr varScale="1">
        <p:scale>
          <a:sx n="54" d="100"/>
          <a:sy n="54" d="100"/>
        </p:scale>
        <p:origin x="28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C604CD14-512E-4ED5-BC62-E538007162F6}" type="datetimeFigureOut">
              <a:rPr lang="en-US" smtClean="0"/>
              <a:t>10/27/2025</a:t>
            </a:fld>
            <a:endParaRPr lang="en-US" dirty="0"/>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20639290-6861-4206-AFE3-4D55B2340891}" type="slidenum">
              <a:rPr lang="en-US" smtClean="0"/>
              <a:t>‹#›</a:t>
            </a:fld>
            <a:endParaRPr lang="en-US" dirty="0"/>
          </a:p>
        </p:txBody>
      </p:sp>
    </p:spTree>
    <p:extLst>
      <p:ext uri="{BB962C8B-B14F-4D97-AF65-F5344CB8AC3E}">
        <p14:creationId xmlns:p14="http://schemas.microsoft.com/office/powerpoint/2010/main" val="2736605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F596556E-D92C-4943-8DC9-CB9A7CAB1341}" type="datetimeFigureOut">
              <a:rPr lang="en-US" smtClean="0"/>
              <a:t>10/27/2025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068ADE0E-12BD-4DC4-8CFC-B74AF52C7FBB}" type="slidenum">
              <a:rPr lang="en-US" smtClean="0"/>
              <a:t>‹#›</a:t>
            </a:fld>
            <a:endParaRPr lang="en-US" dirty="0"/>
          </a:p>
        </p:txBody>
      </p:sp>
    </p:spTree>
    <p:extLst>
      <p:ext uri="{BB962C8B-B14F-4D97-AF65-F5344CB8AC3E}">
        <p14:creationId xmlns:p14="http://schemas.microsoft.com/office/powerpoint/2010/main" val="1445954307"/>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a:t>
            </a:fld>
            <a:endParaRPr lang="en-US" dirty="0"/>
          </a:p>
        </p:txBody>
      </p:sp>
    </p:spTree>
    <p:extLst>
      <p:ext uri="{BB962C8B-B14F-4D97-AF65-F5344CB8AC3E}">
        <p14:creationId xmlns:p14="http://schemas.microsoft.com/office/powerpoint/2010/main" val="379364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lvl="1">
              <a:lnSpc>
                <a:spcPct val="150000"/>
              </a:lnSpc>
              <a:spcBef>
                <a:spcPts val="0"/>
              </a:spcBef>
              <a:spcAft>
                <a:spcPts val="0"/>
              </a:spcAft>
            </a:pPr>
            <a:r>
              <a:rPr lang="en-US" sz="2000" b="1" dirty="0"/>
              <a:t>It uses </a:t>
            </a:r>
            <a:r>
              <a:rPr lang="en-US" sz="2000" b="1" dirty="0">
                <a:solidFill>
                  <a:srgbClr val="C6093B"/>
                </a:solidFill>
              </a:rPr>
              <a:t>%INCLUDE </a:t>
            </a:r>
            <a:r>
              <a:rPr lang="en-US" sz="2000" b="1" dirty="0"/>
              <a:t>to </a:t>
            </a:r>
            <a:r>
              <a:rPr lang="en-US" sz="2000" b="1" dirty="0">
                <a:solidFill>
                  <a:srgbClr val="C6093B"/>
                </a:solidFill>
              </a:rPr>
              <a:t>run</a:t>
            </a:r>
            <a:r>
              <a:rPr lang="en-US" sz="2000" b="1" dirty="0"/>
              <a:t> the large SAS program</a:t>
            </a:r>
          </a:p>
          <a:p>
            <a:pPr lvl="1">
              <a:lnSpc>
                <a:spcPct val="150000"/>
              </a:lnSpc>
              <a:spcBef>
                <a:spcPts val="0"/>
              </a:spcBef>
              <a:spcAft>
                <a:spcPts val="0"/>
              </a:spcAft>
            </a:pPr>
            <a:r>
              <a:rPr lang="en-US" sz="2000" b="1" i="1" dirty="0">
                <a:solidFill>
                  <a:srgbClr val="C6093B"/>
                </a:solidFill>
              </a:rPr>
              <a:t>autogen_csmar_data_cleaning_program_&amp;current_year.sas </a:t>
            </a:r>
            <a:r>
              <a:rPr lang="en-US" sz="2000" b="1" dirty="0"/>
              <a:t>to clean all the CSMAR SAS datasets</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18</a:t>
            </a:fld>
            <a:endParaRPr lang="en-US" dirty="0"/>
          </a:p>
        </p:txBody>
      </p:sp>
    </p:spTree>
    <p:extLst>
      <p:ext uri="{BB962C8B-B14F-4D97-AF65-F5344CB8AC3E}">
        <p14:creationId xmlns:p14="http://schemas.microsoft.com/office/powerpoint/2010/main" val="360247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About “Readable”: </a:t>
            </a:r>
          </a:p>
          <a:p>
            <a:r>
              <a:rPr lang="en-US" dirty="0"/>
              <a:t>the code in the PUT statements are very similar to those in the old SAS program.  </a:t>
            </a:r>
          </a:p>
          <a:p>
            <a:r>
              <a:rPr lang="en-US" dirty="0"/>
              <a:t>It’s easy to code and the code is easy to understand.</a:t>
            </a:r>
          </a:p>
          <a:p>
            <a:br>
              <a:rPr lang="en-US" dirty="0"/>
            </a:br>
            <a:r>
              <a:rPr lang="en-US" dirty="0"/>
              <a:t>There is no need to change the new code when the data vendor makes changes to the raw data.</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19</a:t>
            </a:fld>
            <a:endParaRPr lang="en-US" dirty="0"/>
          </a:p>
        </p:txBody>
      </p:sp>
    </p:spTree>
    <p:extLst>
      <p:ext uri="{BB962C8B-B14F-4D97-AF65-F5344CB8AC3E}">
        <p14:creationId xmlns:p14="http://schemas.microsoft.com/office/powerpoint/2010/main" val="286311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t>We can use a </a:t>
            </a:r>
            <a:r>
              <a:rPr lang="en-US" sz="1600" b="1" dirty="0">
                <a:solidFill>
                  <a:srgbClr val="C00000"/>
                </a:solidFill>
              </a:rPr>
              <a:t>where statement </a:t>
            </a:r>
            <a:r>
              <a:rPr lang="en-US" sz="1600" b="1" dirty="0"/>
              <a:t>to </a:t>
            </a:r>
            <a:r>
              <a:rPr lang="en-US" sz="1600" b="1" dirty="0">
                <a:solidFill>
                  <a:srgbClr val="C00000"/>
                </a:solidFill>
              </a:rPr>
              <a:t>subset</a:t>
            </a:r>
            <a:r>
              <a:rPr lang="en-US" sz="1600" b="1" dirty="0"/>
              <a:t> rawsas.csmar_dd_table_level to only run the program on selected tables and then check the shorter version of the output SAS program.</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20</a:t>
            </a:fld>
            <a:endParaRPr lang="en-US" dirty="0"/>
          </a:p>
        </p:txBody>
      </p:sp>
    </p:spTree>
    <p:extLst>
      <p:ext uri="{BB962C8B-B14F-4D97-AF65-F5344CB8AC3E}">
        <p14:creationId xmlns:p14="http://schemas.microsoft.com/office/powerpoint/2010/main" val="122184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Currently, we write the SAS program on the 200+ datasets one by one and run the whole program.  So we are sequentially processing the data.  In the future, we can split the input datasets and generate multiple SAS programs. And then, we can run the automatically generated SAS programs in parallel.  In this way, we can cut the total runtime to just a fraction of what it is now.</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21</a:t>
            </a:fld>
            <a:endParaRPr lang="en-US" dirty="0"/>
          </a:p>
        </p:txBody>
      </p:sp>
    </p:spTree>
    <p:extLst>
      <p:ext uri="{BB962C8B-B14F-4D97-AF65-F5344CB8AC3E}">
        <p14:creationId xmlns:p14="http://schemas.microsoft.com/office/powerpoint/2010/main" val="16670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ADC1-D443-B417-C8C3-55EAE5326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56D11-F3CC-B727-E018-C139C15AD9A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258B533-903A-9B19-FE34-18FC79422580}"/>
              </a:ext>
            </a:extLst>
          </p:cNvPr>
          <p:cNvSpPr>
            <a:spLocks noGrp="1"/>
          </p:cNvSpPr>
          <p:nvPr>
            <p:ph type="body" idx="1"/>
          </p:nvPr>
        </p:nvSpPr>
        <p:spPr/>
        <p:txBody>
          <a:bodyPr/>
          <a:lstStyle/>
          <a:p>
            <a:r>
              <a:rPr lang="en-US" dirty="0"/>
              <a:t>Before the Q&amp;A, I want to share two popular questions:</a:t>
            </a:r>
          </a:p>
          <a:p>
            <a:r>
              <a:rPr lang="en-US" dirty="0"/>
              <a:t>1.</a:t>
            </a:r>
          </a:p>
          <a:p>
            <a:r>
              <a:rPr lang="en-US" dirty="0"/>
              <a:t>SAS program can directly use the data from the SAS datasets.  This together with the strong data analysis capability of SAS makes SAS my #1 choice for the cases where we want to use SAS datasets as the source data.</a:t>
            </a:r>
          </a:p>
          <a:p>
            <a:r>
              <a:rPr lang="en-US" dirty="0"/>
              <a:t>2.</a:t>
            </a:r>
          </a:p>
          <a:p>
            <a:r>
              <a:rPr lang="en-US" dirty="0"/>
              <a:t>Rome was not built in a day.  </a:t>
            </a:r>
          </a:p>
          <a:p>
            <a:endParaRPr lang="en-US" dirty="0"/>
          </a:p>
          <a:p>
            <a:r>
              <a:rPr lang="en-US" dirty="0"/>
              <a:t>We went from a few manually written SAS programs to more than 150 similar SAS programs in many years.  Each year, the data vendor sent us changes.  We then added/deleted/modified programs.  It is always a little intimidating to make significant changes until one day we have to.  </a:t>
            </a:r>
            <a:r>
              <a:rPr lang="en-US" b="1" dirty="0"/>
              <a:t>So, the lesson we learnt here is, be cautious about the existing convention.  We need to reevaluate it constantly to see if there is a better way for the long run and invest in it</a:t>
            </a:r>
            <a:r>
              <a:rPr lang="en-US" dirty="0"/>
              <a:t>.  </a:t>
            </a:r>
          </a:p>
          <a:p>
            <a:endParaRPr lang="en-US" dirty="0"/>
          </a:p>
          <a:p>
            <a:r>
              <a:rPr lang="en-US" dirty="0"/>
              <a:t>And we were lucky that the data vendor started to send us a high-quality Excel spreadsheet that summarizes all the data. </a:t>
            </a:r>
          </a:p>
          <a:p>
            <a:endParaRPr lang="en-US" dirty="0"/>
          </a:p>
        </p:txBody>
      </p:sp>
      <p:sp>
        <p:nvSpPr>
          <p:cNvPr id="4" name="Slide Number Placeholder 3">
            <a:extLst>
              <a:ext uri="{FF2B5EF4-FFF2-40B4-BE49-F238E27FC236}">
                <a16:creationId xmlns:a16="http://schemas.microsoft.com/office/drawing/2014/main" id="{9116935F-6893-099D-B1CA-601C8375C39F}"/>
              </a:ext>
            </a:extLst>
          </p:cNvPr>
          <p:cNvSpPr>
            <a:spLocks noGrp="1"/>
          </p:cNvSpPr>
          <p:nvPr>
            <p:ph type="sldNum" sz="quarter" idx="5"/>
          </p:nvPr>
        </p:nvSpPr>
        <p:spPr/>
        <p:txBody>
          <a:bodyPr/>
          <a:lstStyle/>
          <a:p>
            <a:fld id="{068ADE0E-12BD-4DC4-8CFC-B74AF52C7FBB}" type="slidenum">
              <a:rPr lang="en-US" smtClean="0"/>
              <a:t>22</a:t>
            </a:fld>
            <a:endParaRPr lang="en-US" dirty="0"/>
          </a:p>
        </p:txBody>
      </p:sp>
    </p:spTree>
    <p:extLst>
      <p:ext uri="{BB962C8B-B14F-4D97-AF65-F5344CB8AC3E}">
        <p14:creationId xmlns:p14="http://schemas.microsoft.com/office/powerpoint/2010/main" val="55165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23</a:t>
            </a:fld>
            <a:endParaRPr lang="en-US" dirty="0"/>
          </a:p>
        </p:txBody>
      </p:sp>
    </p:spTree>
    <p:extLst>
      <p:ext uri="{BB962C8B-B14F-4D97-AF65-F5344CB8AC3E}">
        <p14:creationId xmlns:p14="http://schemas.microsoft.com/office/powerpoint/2010/main" val="167656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 would like to thank </a:t>
            </a:r>
            <a:r>
              <a:rPr lang="en-US" b="1" dirty="0"/>
              <a:t>Matt Cohen, Kevin Butler </a:t>
            </a:r>
            <a:r>
              <a:rPr lang="en-US" dirty="0"/>
              <a:t>for their support for the CSMAR Automation Project and my </a:t>
            </a:r>
            <a:r>
              <a:rPr lang="en-US" b="1" dirty="0"/>
              <a:t>WRDS coworkers who attended my preview of this presentation </a:t>
            </a:r>
            <a:r>
              <a:rPr lang="en-US" dirty="0"/>
              <a:t>for their invaluable comments and suggestions.  And I would like to thank CSMAR for the data and the documentation files. </a:t>
            </a:r>
          </a:p>
          <a:p>
            <a:endParaRPr lang="en-US" dirty="0"/>
          </a:p>
          <a:p>
            <a:r>
              <a:rPr lang="en-US" sz="2000" dirty="0"/>
              <a:t>And last but not the least, </a:t>
            </a:r>
            <a:r>
              <a:rPr lang="en-US" sz="2000" b="1" dirty="0"/>
              <a:t>everyone here</a:t>
            </a:r>
            <a:r>
              <a:rPr lang="en-US" sz="2000" dirty="0"/>
              <a:t>.</a:t>
            </a:r>
          </a:p>
        </p:txBody>
      </p:sp>
      <p:sp>
        <p:nvSpPr>
          <p:cNvPr id="4" name="Slide Number Placeholder 3"/>
          <p:cNvSpPr>
            <a:spLocks noGrp="1"/>
          </p:cNvSpPr>
          <p:nvPr>
            <p:ph type="sldNum" sz="quarter" idx="5"/>
          </p:nvPr>
        </p:nvSpPr>
        <p:spPr/>
        <p:txBody>
          <a:bodyPr/>
          <a:lstStyle/>
          <a:p>
            <a:fld id="{068ADE0E-12BD-4DC4-8CFC-B74AF52C7FBB}" type="slidenum">
              <a:rPr lang="en-US" smtClean="0"/>
              <a:t>24</a:t>
            </a:fld>
            <a:endParaRPr lang="en-US" dirty="0"/>
          </a:p>
        </p:txBody>
      </p:sp>
    </p:spTree>
    <p:extLst>
      <p:ext uri="{BB962C8B-B14F-4D97-AF65-F5344CB8AC3E}">
        <p14:creationId xmlns:p14="http://schemas.microsoft.com/office/powerpoint/2010/main" val="354700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We are sorcerers and witches. We have lots of tools. And SAS is one of them. </a:t>
            </a:r>
            <a:r>
              <a:rPr lang="en-US" b="1" dirty="0">
                <a:sym typeface="Wingdings" panose="05000000000000000000" pitchFamily="2" charset="2"/>
              </a:rPr>
              <a:t></a:t>
            </a:r>
            <a:endParaRPr lang="en-US" b="1" dirty="0"/>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6</a:t>
            </a:fld>
            <a:endParaRPr lang="en-US" dirty="0"/>
          </a:p>
        </p:txBody>
      </p:sp>
    </p:spTree>
    <p:extLst>
      <p:ext uri="{BB962C8B-B14F-4D97-AF65-F5344CB8AC3E}">
        <p14:creationId xmlns:p14="http://schemas.microsoft.com/office/powerpoint/2010/main" val="50531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 every update, numbers of tables/datasets, variables keep changing.</a:t>
            </a:r>
          </a:p>
        </p:txBody>
      </p:sp>
      <p:sp>
        <p:nvSpPr>
          <p:cNvPr id="4" name="Slide Number Placeholder 3"/>
          <p:cNvSpPr>
            <a:spLocks noGrp="1"/>
          </p:cNvSpPr>
          <p:nvPr>
            <p:ph type="sldNum" sz="quarter" idx="5"/>
          </p:nvPr>
        </p:nvSpPr>
        <p:spPr/>
        <p:txBody>
          <a:bodyPr/>
          <a:lstStyle/>
          <a:p>
            <a:fld id="{068ADE0E-12BD-4DC4-8CFC-B74AF52C7FBB}" type="slidenum">
              <a:rPr lang="en-US" smtClean="0"/>
              <a:t>7</a:t>
            </a:fld>
            <a:endParaRPr lang="en-US" dirty="0"/>
          </a:p>
        </p:txBody>
      </p:sp>
    </p:spTree>
    <p:extLst>
      <p:ext uri="{BB962C8B-B14F-4D97-AF65-F5344CB8AC3E}">
        <p14:creationId xmlns:p14="http://schemas.microsoft.com/office/powerpoint/2010/main" val="105109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As you can see in the code, an old SAS program only cleans one dataset.</a:t>
            </a:r>
          </a:p>
        </p:txBody>
      </p:sp>
      <p:sp>
        <p:nvSpPr>
          <p:cNvPr id="4" name="Slide Number Placeholder 3"/>
          <p:cNvSpPr>
            <a:spLocks noGrp="1"/>
          </p:cNvSpPr>
          <p:nvPr>
            <p:ph type="sldNum" sz="quarter" idx="5"/>
          </p:nvPr>
        </p:nvSpPr>
        <p:spPr/>
        <p:txBody>
          <a:bodyPr/>
          <a:lstStyle/>
          <a:p>
            <a:fld id="{068ADE0E-12BD-4DC4-8CFC-B74AF52C7FBB}" type="slidenum">
              <a:rPr lang="en-US" smtClean="0"/>
              <a:t>9</a:t>
            </a:fld>
            <a:endParaRPr lang="en-US" dirty="0"/>
          </a:p>
        </p:txBody>
      </p:sp>
    </p:spTree>
    <p:extLst>
      <p:ext uri="{BB962C8B-B14F-4D97-AF65-F5344CB8AC3E}">
        <p14:creationId xmlns:p14="http://schemas.microsoft.com/office/powerpoint/2010/main" val="330044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solidFill>
                  <a:schemeClr val="tx2"/>
                </a:solidFill>
              </a:rPr>
              <a:t>The manual process of cutting, pasting, and modifying code introduces errors and inefficiencies. </a:t>
            </a:r>
          </a:p>
          <a:p>
            <a:endParaRPr lang="en-US" dirty="0">
              <a:solidFill>
                <a:schemeClr val="tx2"/>
              </a:solidFill>
            </a:endParaRPr>
          </a:p>
          <a:p>
            <a:r>
              <a:rPr lang="en-US" dirty="0">
                <a:solidFill>
                  <a:schemeClr val="tx2"/>
                </a:solidFill>
              </a:rPr>
              <a:t>With more vendors, products, and rising speed expectations, we need a faster, automated way to update the data.</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10</a:t>
            </a:fld>
            <a:endParaRPr lang="en-US" dirty="0"/>
          </a:p>
        </p:txBody>
      </p:sp>
    </p:spTree>
    <p:extLst>
      <p:ext uri="{BB962C8B-B14F-4D97-AF65-F5344CB8AC3E}">
        <p14:creationId xmlns:p14="http://schemas.microsoft.com/office/powerpoint/2010/main" val="85495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You can take out your cellphone and scan this QR code to go to the repository I created on GitHub for this presentation and choose the example new SAS program. Now let’s talk about the steps in the new program in details. (Proceed to the next page)</a:t>
            </a:r>
          </a:p>
        </p:txBody>
      </p:sp>
      <p:sp>
        <p:nvSpPr>
          <p:cNvPr id="4" name="Slide Number Placeholder 3"/>
          <p:cNvSpPr>
            <a:spLocks noGrp="1"/>
          </p:cNvSpPr>
          <p:nvPr>
            <p:ph type="sldNum" sz="quarter" idx="5"/>
          </p:nvPr>
        </p:nvSpPr>
        <p:spPr/>
        <p:txBody>
          <a:bodyPr/>
          <a:lstStyle/>
          <a:p>
            <a:fld id="{068ADE0E-12BD-4DC4-8CFC-B74AF52C7FBB}" type="slidenum">
              <a:rPr lang="en-US" smtClean="0"/>
              <a:t>12</a:t>
            </a:fld>
            <a:endParaRPr lang="en-US" dirty="0"/>
          </a:p>
        </p:txBody>
      </p:sp>
    </p:spTree>
    <p:extLst>
      <p:ext uri="{BB962C8B-B14F-4D97-AF65-F5344CB8AC3E}">
        <p14:creationId xmlns:p14="http://schemas.microsoft.com/office/powerpoint/2010/main" val="141756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t>It </a:t>
            </a:r>
            <a:r>
              <a:rPr lang="en-US" sz="1600" b="1" dirty="0">
                <a:solidFill>
                  <a:srgbClr val="C6093B"/>
                </a:solidFill>
              </a:rPr>
              <a:t>uses PROC SQL; SELECT INTO : to define macro variables </a:t>
            </a:r>
            <a:r>
              <a:rPr lang="en-US" sz="1600" b="1" dirty="0"/>
              <a:t>by using information from the two SAS datasets  </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15</a:t>
            </a:fld>
            <a:endParaRPr lang="en-US" dirty="0"/>
          </a:p>
        </p:txBody>
      </p:sp>
    </p:spTree>
    <p:extLst>
      <p:ext uri="{BB962C8B-B14F-4D97-AF65-F5344CB8AC3E}">
        <p14:creationId xmlns:p14="http://schemas.microsoft.com/office/powerpoint/2010/main" val="235038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t>Within a </a:t>
            </a:r>
            <a:r>
              <a:rPr lang="en-US" sz="1600" b="1" dirty="0">
                <a:solidFill>
                  <a:srgbClr val="C00000"/>
                </a:solidFill>
              </a:rPr>
              <a:t>DATA _NULL_ step</a:t>
            </a:r>
            <a:r>
              <a:rPr lang="en-US" sz="1600" b="1" dirty="0"/>
              <a:t>, it uses </a:t>
            </a:r>
            <a:r>
              <a:rPr lang="en-US" sz="1600" b="1" dirty="0">
                <a:solidFill>
                  <a:srgbClr val="C00000"/>
                </a:solidFill>
              </a:rPr>
              <a:t>FILE</a:t>
            </a:r>
            <a:r>
              <a:rPr lang="en-US" sz="1600" b="1" dirty="0"/>
              <a:t> and </a:t>
            </a:r>
            <a:r>
              <a:rPr lang="en-US" sz="1600" b="1" dirty="0">
                <a:solidFill>
                  <a:srgbClr val="C00000"/>
                </a:solidFill>
              </a:rPr>
              <a:t>PUT</a:t>
            </a:r>
            <a:r>
              <a:rPr lang="en-US" sz="1600" b="1" dirty="0"/>
              <a:t> statements to </a:t>
            </a:r>
            <a:r>
              <a:rPr lang="en-US" sz="1600" b="1" dirty="0">
                <a:solidFill>
                  <a:srgbClr val="C00000"/>
                </a:solidFill>
              </a:rPr>
              <a:t>write SAS code dynamically </a:t>
            </a:r>
            <a:r>
              <a:rPr lang="en-US" sz="1600" b="1" dirty="0"/>
              <a:t>for each dataset using the current macro variable values</a:t>
            </a:r>
          </a:p>
          <a:p>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16</a:t>
            </a:fld>
            <a:endParaRPr lang="en-US" dirty="0"/>
          </a:p>
        </p:txBody>
      </p:sp>
    </p:spTree>
    <p:extLst>
      <p:ext uri="{BB962C8B-B14F-4D97-AF65-F5344CB8AC3E}">
        <p14:creationId xmlns:p14="http://schemas.microsoft.com/office/powerpoint/2010/main" val="239673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t>It </a:t>
            </a:r>
            <a:r>
              <a:rPr lang="en-US" sz="1600" b="1" dirty="0">
                <a:solidFill>
                  <a:srgbClr val="C00000"/>
                </a:solidFill>
              </a:rPr>
              <a:t>appends</a:t>
            </a:r>
            <a:r>
              <a:rPr lang="en-US" sz="1600" b="1" dirty="0"/>
              <a:t> the code into </a:t>
            </a:r>
            <a:r>
              <a:rPr lang="en-US" sz="1600" b="1" dirty="0">
                <a:solidFill>
                  <a:srgbClr val="C6093B"/>
                </a:solidFill>
              </a:rPr>
              <a:t>a large output SAS program.  </a:t>
            </a:r>
          </a:p>
          <a:p>
            <a:endParaRPr lang="en-US" sz="1600" b="1" dirty="0"/>
          </a:p>
          <a:p>
            <a:r>
              <a:rPr lang="en-US" sz="1600" b="1" dirty="0"/>
              <a:t>“mod” means modify, i.e. append.</a:t>
            </a:r>
            <a:endParaRPr lang="en-US" dirty="0"/>
          </a:p>
        </p:txBody>
      </p:sp>
      <p:sp>
        <p:nvSpPr>
          <p:cNvPr id="4" name="Slide Number Placeholder 3"/>
          <p:cNvSpPr>
            <a:spLocks noGrp="1"/>
          </p:cNvSpPr>
          <p:nvPr>
            <p:ph type="sldNum" sz="quarter" idx="5"/>
          </p:nvPr>
        </p:nvSpPr>
        <p:spPr/>
        <p:txBody>
          <a:bodyPr/>
          <a:lstStyle/>
          <a:p>
            <a:fld id="{068ADE0E-12BD-4DC4-8CFC-B74AF52C7FBB}" type="slidenum">
              <a:rPr lang="en-US" smtClean="0"/>
              <a:t>17</a:t>
            </a:fld>
            <a:endParaRPr lang="en-US" dirty="0"/>
          </a:p>
        </p:txBody>
      </p:sp>
    </p:spTree>
    <p:extLst>
      <p:ext uri="{BB962C8B-B14F-4D97-AF65-F5344CB8AC3E}">
        <p14:creationId xmlns:p14="http://schemas.microsoft.com/office/powerpoint/2010/main" val="1244829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8" name="Freeform 7"/>
          <p:cNvSpPr/>
          <p:nvPr userDrawn="1"/>
        </p:nvSpPr>
        <p:spPr>
          <a:xfrm rot="16200000" flipV="1">
            <a:off x="2646492" y="-2665075"/>
            <a:ext cx="3813850" cy="9144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1312" y="554100"/>
            <a:ext cx="2641600" cy="649323"/>
          </a:xfrm>
          <a:prstGeom prst="rect">
            <a:avLst/>
          </a:prstGeom>
        </p:spPr>
      </p:pic>
      <p:sp>
        <p:nvSpPr>
          <p:cNvPr id="2" name="Title 1"/>
          <p:cNvSpPr>
            <a:spLocks noGrp="1"/>
          </p:cNvSpPr>
          <p:nvPr>
            <p:ph type="ctrTitle" hasCustomPrompt="1"/>
          </p:nvPr>
        </p:nvSpPr>
        <p:spPr>
          <a:xfrm>
            <a:off x="685800" y="3815774"/>
            <a:ext cx="7772400" cy="646331"/>
          </a:xfrm>
        </p:spPr>
        <p:txBody>
          <a:bodyPr anchor="b">
            <a:spAutoFit/>
          </a:bodyPr>
          <a:lstStyle>
            <a:lvl1pPr algn="l">
              <a:defRPr sz="4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685800" y="4464028"/>
            <a:ext cx="7772400" cy="548483"/>
          </a:xfrm>
        </p:spPr>
        <p:txBody>
          <a:bodyPr>
            <a:sp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9" name="Text Placeholder 8"/>
          <p:cNvSpPr>
            <a:spLocks noGrp="1"/>
          </p:cNvSpPr>
          <p:nvPr>
            <p:ph type="body" sz="quarter" idx="10" hasCustomPrompt="1"/>
          </p:nvPr>
        </p:nvSpPr>
        <p:spPr>
          <a:xfrm>
            <a:off x="685800" y="5125454"/>
            <a:ext cx="7772400" cy="513346"/>
          </a:xfrm>
        </p:spPr>
        <p:txBody>
          <a:bodyPr>
            <a:spAutoFit/>
          </a:bodyPr>
          <a:lstStyle>
            <a:lvl1pPr marL="0" indent="0">
              <a:buNone/>
              <a:defRPr sz="2400">
                <a:solidFill>
                  <a:schemeClr val="accent4"/>
                </a:solidFill>
                <a:latin typeface="Garamond" panose="02020404030301010803" pitchFamily="18" charset="0"/>
              </a:defRPr>
            </a:lvl1pPr>
          </a:lstStyle>
          <a:p>
            <a:pPr lvl="0"/>
            <a:r>
              <a:rPr lang="en-US" dirty="0"/>
              <a:t>Name of Presenter</a:t>
            </a:r>
          </a:p>
        </p:txBody>
      </p:sp>
    </p:spTree>
    <p:extLst>
      <p:ext uri="{BB962C8B-B14F-4D97-AF65-F5344CB8AC3E}">
        <p14:creationId xmlns:p14="http://schemas.microsoft.com/office/powerpoint/2010/main" val="262218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86" y="304800"/>
            <a:ext cx="7886700" cy="594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Name of Initiative</a:t>
            </a:r>
          </a:p>
        </p:txBody>
      </p:sp>
      <p:sp>
        <p:nvSpPr>
          <p:cNvPr id="6" name="Slide Number Placeholder 5"/>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341562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with 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 y="0"/>
            <a:ext cx="9143999" cy="65035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solidFill>
            <a:schemeClr val="accent1">
              <a:alpha val="85000"/>
            </a:schemeClr>
          </a:solidFill>
        </p:spPr>
        <p:txBody>
          <a:bodyPr lIns="274320" tIns="274320" rIns="274320" bIns="274320"/>
          <a:lstStyle>
            <a:lvl1pPr marL="0" indent="0">
              <a:buNone/>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Name of Initiative</a:t>
            </a:r>
          </a:p>
        </p:txBody>
      </p:sp>
      <p:sp>
        <p:nvSpPr>
          <p:cNvPr id="7" name="Slide Number Placeholder 6"/>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11613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Name of Initiative</a:t>
            </a:r>
          </a:p>
        </p:txBody>
      </p:sp>
      <p:sp>
        <p:nvSpPr>
          <p:cNvPr id="4" name="Slide Number Placeholder 3"/>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159298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ooter and Background">
    <p:spTree>
      <p:nvGrpSpPr>
        <p:cNvPr id="1" name=""/>
        <p:cNvGrpSpPr/>
        <p:nvPr/>
      </p:nvGrpSpPr>
      <p:grpSpPr>
        <a:xfrm>
          <a:off x="0" y="0"/>
          <a:ext cx="0" cy="0"/>
          <a:chOff x="0" y="0"/>
          <a:chExt cx="0" cy="0"/>
        </a:xfrm>
      </p:grpSpPr>
      <p:sp>
        <p:nvSpPr>
          <p:cNvPr id="7" name="Freeform 6"/>
          <p:cNvSpPr/>
          <p:nvPr userDrawn="1"/>
        </p:nvSpPr>
        <p:spPr>
          <a:xfrm rot="10800000" flipV="1">
            <a:off x="0" y="2122400"/>
            <a:ext cx="1463201" cy="4381103"/>
          </a:xfrm>
          <a:custGeom>
            <a:avLst/>
            <a:gdLst>
              <a:gd name="connsiteX0" fmla="*/ 1463201 w 1463201"/>
              <a:gd name="connsiteY0" fmla="*/ 0 h 4381103"/>
              <a:gd name="connsiteX1" fmla="*/ 0 w 1463201"/>
              <a:gd name="connsiteY1" fmla="*/ 4381103 h 4381103"/>
              <a:gd name="connsiteX2" fmla="*/ 1463201 w 1463201"/>
              <a:gd name="connsiteY2" fmla="*/ 4381103 h 4381103"/>
            </a:gdLst>
            <a:ahLst/>
            <a:cxnLst>
              <a:cxn ang="0">
                <a:pos x="connsiteX0" y="connsiteY0"/>
              </a:cxn>
              <a:cxn ang="0">
                <a:pos x="connsiteX1" y="connsiteY1"/>
              </a:cxn>
              <a:cxn ang="0">
                <a:pos x="connsiteX2" y="connsiteY2"/>
              </a:cxn>
            </a:cxnLst>
            <a:rect l="l" t="t" r="r" b="b"/>
            <a:pathLst>
              <a:path w="1463201" h="4381103">
                <a:moveTo>
                  <a:pt x="1463201" y="0"/>
                </a:moveTo>
                <a:lnTo>
                  <a:pt x="0" y="4381103"/>
                </a:lnTo>
                <a:lnTo>
                  <a:pt x="1463201" y="4381103"/>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9" name="Freeform 8"/>
          <p:cNvSpPr/>
          <p:nvPr userDrawn="1"/>
        </p:nvSpPr>
        <p:spPr>
          <a:xfrm rot="5400000" flipV="1">
            <a:off x="2933151" y="292651"/>
            <a:ext cx="3277705" cy="9144003"/>
          </a:xfrm>
          <a:custGeom>
            <a:avLst/>
            <a:gdLst>
              <a:gd name="connsiteX0" fmla="*/ 0 w 3277705"/>
              <a:gd name="connsiteY0" fmla="*/ 9144003 h 9144003"/>
              <a:gd name="connsiteX1" fmla="*/ 3277705 w 3277705"/>
              <a:gd name="connsiteY1" fmla="*/ 9144003 h 9144003"/>
              <a:gd name="connsiteX2" fmla="*/ 3277704 w 3277705"/>
              <a:gd name="connsiteY2" fmla="*/ 0 h 9144003"/>
              <a:gd name="connsiteX3" fmla="*/ 3053915 w 3277705"/>
              <a:gd name="connsiteY3" fmla="*/ 0 h 9144003"/>
            </a:gdLst>
            <a:ahLst/>
            <a:cxnLst>
              <a:cxn ang="0">
                <a:pos x="connsiteX0" y="connsiteY0"/>
              </a:cxn>
              <a:cxn ang="0">
                <a:pos x="connsiteX1" y="connsiteY1"/>
              </a:cxn>
              <a:cxn ang="0">
                <a:pos x="connsiteX2" y="connsiteY2"/>
              </a:cxn>
              <a:cxn ang="0">
                <a:pos x="connsiteX3" y="connsiteY3"/>
              </a:cxn>
            </a:cxnLst>
            <a:rect l="l" t="t" r="r" b="b"/>
            <a:pathLst>
              <a:path w="3277705" h="9144003">
                <a:moveTo>
                  <a:pt x="0" y="9144003"/>
                </a:moveTo>
                <a:lnTo>
                  <a:pt x="3277705" y="9144003"/>
                </a:lnTo>
                <a:lnTo>
                  <a:pt x="3277704" y="0"/>
                </a:lnTo>
                <a:lnTo>
                  <a:pt x="3053915" y="0"/>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 name="Footer Placeholder 2"/>
          <p:cNvSpPr>
            <a:spLocks noGrp="1"/>
          </p:cNvSpPr>
          <p:nvPr>
            <p:ph type="ftr" sz="quarter" idx="11"/>
          </p:nvPr>
        </p:nvSpPr>
        <p:spPr/>
        <p:txBody>
          <a:bodyPr/>
          <a:lstStyle/>
          <a:p>
            <a:r>
              <a:rPr lang="en-US" dirty="0"/>
              <a:t>Name of Initiative</a:t>
            </a:r>
          </a:p>
        </p:txBody>
      </p:sp>
      <p:sp>
        <p:nvSpPr>
          <p:cNvPr id="4" name="Slide Number Placeholder 3"/>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225418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flipV="1">
            <a:off x="7570986" y="0"/>
            <a:ext cx="1573014"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p:cNvSpPr/>
          <p:nvPr userDrawn="1"/>
        </p:nvSpPr>
        <p:spPr>
          <a:xfrm rot="16200000" flipV="1">
            <a:off x="2646492" y="-2665075"/>
            <a:ext cx="3813850" cy="9144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685800" y="3815774"/>
            <a:ext cx="7772400" cy="646331"/>
          </a:xfrm>
        </p:spPr>
        <p:txBody>
          <a:bodyPr anchor="b">
            <a:spAutoFit/>
          </a:bodyPr>
          <a:lstStyle>
            <a:lvl1pPr algn="l">
              <a:defRPr sz="4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685800" y="4464028"/>
            <a:ext cx="7772400" cy="548483"/>
          </a:xfrm>
        </p:spPr>
        <p:txBody>
          <a:bodyPr>
            <a:sp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9" name="Text Placeholder 8"/>
          <p:cNvSpPr>
            <a:spLocks noGrp="1"/>
          </p:cNvSpPr>
          <p:nvPr>
            <p:ph type="body" sz="quarter" idx="10" hasCustomPrompt="1"/>
          </p:nvPr>
        </p:nvSpPr>
        <p:spPr>
          <a:xfrm>
            <a:off x="685800" y="5125454"/>
            <a:ext cx="7772400" cy="513346"/>
          </a:xfrm>
        </p:spPr>
        <p:txBody>
          <a:bodyPr>
            <a:spAutoFit/>
          </a:bodyPr>
          <a:lstStyle>
            <a:lvl1pPr marL="0" indent="0">
              <a:buNone/>
              <a:defRPr sz="2400">
                <a:solidFill>
                  <a:schemeClr val="accent4"/>
                </a:solidFill>
                <a:latin typeface="Garamond" panose="02020404030301010803" pitchFamily="18" charset="0"/>
              </a:defRPr>
            </a:lvl1pPr>
          </a:lstStyle>
          <a:p>
            <a:pPr lvl="0"/>
            <a:r>
              <a:rPr lang="en-US" dirty="0"/>
              <a:t>Name of Presenter</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1312" y="554100"/>
            <a:ext cx="2641600" cy="649323"/>
          </a:xfrm>
          <a:prstGeom prst="rect">
            <a:avLst/>
          </a:prstGeom>
        </p:spPr>
      </p:pic>
    </p:spTree>
    <p:extLst>
      <p:ext uri="{BB962C8B-B14F-4D97-AF65-F5344CB8AC3E}">
        <p14:creationId xmlns:p14="http://schemas.microsoft.com/office/powerpoint/2010/main" val="15622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flipV="1">
            <a:off x="7570986" y="0"/>
            <a:ext cx="1573014"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p:cNvSpPr/>
          <p:nvPr userDrawn="1"/>
        </p:nvSpPr>
        <p:spPr>
          <a:xfrm rot="16200000" flipV="1">
            <a:off x="2646492" y="-2665075"/>
            <a:ext cx="3813850" cy="9144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685800" y="3815774"/>
            <a:ext cx="7772400" cy="646331"/>
          </a:xfrm>
        </p:spPr>
        <p:txBody>
          <a:bodyPr anchor="b">
            <a:spAutoFit/>
          </a:bodyPr>
          <a:lstStyle>
            <a:lvl1pPr algn="l">
              <a:defRPr sz="4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685800" y="4464028"/>
            <a:ext cx="7772400" cy="548483"/>
          </a:xfrm>
        </p:spPr>
        <p:txBody>
          <a:bodyPr>
            <a:sp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9" name="Text Placeholder 8"/>
          <p:cNvSpPr>
            <a:spLocks noGrp="1"/>
          </p:cNvSpPr>
          <p:nvPr>
            <p:ph type="body" sz="quarter" idx="10" hasCustomPrompt="1"/>
          </p:nvPr>
        </p:nvSpPr>
        <p:spPr>
          <a:xfrm>
            <a:off x="685800" y="5125454"/>
            <a:ext cx="7772400" cy="513346"/>
          </a:xfrm>
        </p:spPr>
        <p:txBody>
          <a:bodyPr>
            <a:spAutoFit/>
          </a:bodyPr>
          <a:lstStyle>
            <a:lvl1pPr marL="0" indent="0">
              <a:buNone/>
              <a:defRPr sz="2400">
                <a:solidFill>
                  <a:schemeClr val="accent4"/>
                </a:solidFill>
                <a:latin typeface="Garamond" panose="02020404030301010803" pitchFamily="18" charset="0"/>
              </a:defRPr>
            </a:lvl1pPr>
          </a:lstStyle>
          <a:p>
            <a:pPr lvl="0"/>
            <a:r>
              <a:rPr lang="en-US" dirty="0"/>
              <a:t>Name of Presenter</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1312" y="554100"/>
            <a:ext cx="2641600" cy="649323"/>
          </a:xfrm>
          <a:prstGeom prst="rect">
            <a:avLst/>
          </a:prstGeom>
        </p:spPr>
      </p:pic>
    </p:spTree>
    <p:extLst>
      <p:ext uri="{BB962C8B-B14F-4D97-AF65-F5344CB8AC3E}">
        <p14:creationId xmlns:p14="http://schemas.microsoft.com/office/powerpoint/2010/main" val="337281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Name of Initiative</a:t>
            </a:r>
          </a:p>
        </p:txBody>
      </p:sp>
      <p:sp>
        <p:nvSpPr>
          <p:cNvPr id="6" name="Slide Number Placeholder 5"/>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19299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Emphasi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03504"/>
            <a:ext cx="9144000" cy="384735"/>
          </a:xfrm>
          <a:prstGeom prst="rect">
            <a:avLst/>
          </a:prstGeom>
          <a:solidFill>
            <a:srgbClr val="003D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8" name="Freeform 7"/>
          <p:cNvSpPr/>
          <p:nvPr userDrawn="1"/>
        </p:nvSpPr>
        <p:spPr>
          <a:xfrm>
            <a:off x="0" y="6503504"/>
            <a:ext cx="1600200" cy="384735"/>
          </a:xfrm>
          <a:custGeom>
            <a:avLst/>
            <a:gdLst>
              <a:gd name="connsiteX0" fmla="*/ 0 w 1600200"/>
              <a:gd name="connsiteY0" fmla="*/ 0 h 384735"/>
              <a:gd name="connsiteX1" fmla="*/ 1472137 w 1600200"/>
              <a:gd name="connsiteY1" fmla="*/ 0 h 384735"/>
              <a:gd name="connsiteX2" fmla="*/ 1600200 w 1600200"/>
              <a:gd name="connsiteY2" fmla="*/ 384735 h 384735"/>
              <a:gd name="connsiteX3" fmla="*/ 0 w 1600200"/>
              <a:gd name="connsiteY3" fmla="*/ 384735 h 384735"/>
            </a:gdLst>
            <a:ahLst/>
            <a:cxnLst>
              <a:cxn ang="0">
                <a:pos x="connsiteX0" y="connsiteY0"/>
              </a:cxn>
              <a:cxn ang="0">
                <a:pos x="connsiteX1" y="connsiteY1"/>
              </a:cxn>
              <a:cxn ang="0">
                <a:pos x="connsiteX2" y="connsiteY2"/>
              </a:cxn>
              <a:cxn ang="0">
                <a:pos x="connsiteX3" y="connsiteY3"/>
              </a:cxn>
            </a:cxnLst>
            <a:rect l="l" t="t" r="r" b="b"/>
            <a:pathLst>
              <a:path w="1600200" h="384735">
                <a:moveTo>
                  <a:pt x="0" y="0"/>
                </a:moveTo>
                <a:lnTo>
                  <a:pt x="1472137" y="0"/>
                </a:lnTo>
                <a:lnTo>
                  <a:pt x="1600200" y="384735"/>
                </a:lnTo>
                <a:lnTo>
                  <a:pt x="0" y="384735"/>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ooter Placeholder 4"/>
          <p:cNvSpPr>
            <a:spLocks noGrp="1"/>
          </p:cNvSpPr>
          <p:nvPr>
            <p:ph type="ftr" sz="quarter" idx="11"/>
          </p:nvPr>
        </p:nvSpPr>
        <p:spPr/>
        <p:txBody>
          <a:bodyPr/>
          <a:lstStyle/>
          <a:p>
            <a:r>
              <a:rPr lang="en-US" dirty="0"/>
              <a:t>Name of Initiative</a:t>
            </a:r>
          </a:p>
        </p:txBody>
      </p:sp>
      <p:sp>
        <p:nvSpPr>
          <p:cNvPr id="6" name="Slide Number Placeholder 5"/>
          <p:cNvSpPr>
            <a:spLocks noGrp="1"/>
          </p:cNvSpPr>
          <p:nvPr>
            <p:ph type="sldNum" sz="quarter" idx="12"/>
          </p:nvPr>
        </p:nvSpPr>
        <p:spPr/>
        <p:txBody>
          <a:bodyPr/>
          <a:lstStyle/>
          <a:p>
            <a:fld id="{68EE525B-90CE-4B14-91B6-1BFA233CFAA5}"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152402" y="6595711"/>
            <a:ext cx="914444" cy="173098"/>
          </a:xfrm>
          <a:prstGeom prst="rect">
            <a:avLst/>
          </a:prstGeom>
        </p:spPr>
      </p:pic>
    </p:spTree>
    <p:extLst>
      <p:ext uri="{BB962C8B-B14F-4D97-AF65-F5344CB8AC3E}">
        <p14:creationId xmlns:p14="http://schemas.microsoft.com/office/powerpoint/2010/main" val="15503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6245" y="1709739"/>
            <a:ext cx="7886700" cy="2852737"/>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86245" y="4724400"/>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Freeform 9"/>
          <p:cNvSpPr/>
          <p:nvPr userDrawn="1"/>
        </p:nvSpPr>
        <p:spPr>
          <a:xfrm flipV="1">
            <a:off x="7570986" y="0"/>
            <a:ext cx="1573014"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p:cNvSpPr/>
          <p:nvPr userDrawn="1"/>
        </p:nvSpPr>
        <p:spPr>
          <a:xfrm rot="16200000" flipV="1">
            <a:off x="2646492" y="-2665075"/>
            <a:ext cx="3813850" cy="9144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3466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4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14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Name of Initiative</a:t>
            </a:r>
          </a:p>
        </p:txBody>
      </p:sp>
      <p:sp>
        <p:nvSpPr>
          <p:cNvPr id="9" name="Slide Number Placeholder 8"/>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300123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2289473"/>
          </a:xfrm>
        </p:spPr>
        <p:txBody>
          <a:bodyPr/>
          <a:lstStyle>
            <a:lvl1pPr>
              <a:defRPr sz="24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Name of Initiative</a:t>
            </a:r>
          </a:p>
        </p:txBody>
      </p:sp>
      <p:sp>
        <p:nvSpPr>
          <p:cNvPr id="7" name="Slide Number Placeholder 6"/>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237754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Name of Initiative</a:t>
            </a:r>
          </a:p>
        </p:txBody>
      </p:sp>
      <p:sp>
        <p:nvSpPr>
          <p:cNvPr id="5" name="Slide Number Placeholder 4"/>
          <p:cNvSpPr>
            <a:spLocks noGrp="1"/>
          </p:cNvSpPr>
          <p:nvPr>
            <p:ph type="sldNum" sz="quarter" idx="12"/>
          </p:nvPr>
        </p:nvSpPr>
        <p:spPr/>
        <p:txBody>
          <a:bodyPr/>
          <a:lstStyle/>
          <a:p>
            <a:fld id="{68EE525B-90CE-4B14-91B6-1BFA233CFAA5}" type="slidenum">
              <a:rPr lang="en-US" smtClean="0"/>
              <a:t>‹#›</a:t>
            </a:fld>
            <a:endParaRPr lang="en-US" dirty="0"/>
          </a:p>
        </p:txBody>
      </p:sp>
    </p:spTree>
    <p:extLst>
      <p:ext uri="{BB962C8B-B14F-4D97-AF65-F5344CB8AC3E}">
        <p14:creationId xmlns:p14="http://schemas.microsoft.com/office/powerpoint/2010/main" val="344715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03504"/>
            <a:ext cx="9144000" cy="38473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10" name="Freeform 9"/>
          <p:cNvSpPr/>
          <p:nvPr userDrawn="1"/>
        </p:nvSpPr>
        <p:spPr>
          <a:xfrm>
            <a:off x="0" y="6503504"/>
            <a:ext cx="1600200" cy="384735"/>
          </a:xfrm>
          <a:custGeom>
            <a:avLst/>
            <a:gdLst>
              <a:gd name="connsiteX0" fmla="*/ 0 w 1600200"/>
              <a:gd name="connsiteY0" fmla="*/ 0 h 384735"/>
              <a:gd name="connsiteX1" fmla="*/ 1472137 w 1600200"/>
              <a:gd name="connsiteY1" fmla="*/ 0 h 384735"/>
              <a:gd name="connsiteX2" fmla="*/ 1600200 w 1600200"/>
              <a:gd name="connsiteY2" fmla="*/ 384735 h 384735"/>
              <a:gd name="connsiteX3" fmla="*/ 0 w 1600200"/>
              <a:gd name="connsiteY3" fmla="*/ 384735 h 384735"/>
            </a:gdLst>
            <a:ahLst/>
            <a:cxnLst>
              <a:cxn ang="0">
                <a:pos x="connsiteX0" y="connsiteY0"/>
              </a:cxn>
              <a:cxn ang="0">
                <a:pos x="connsiteX1" y="connsiteY1"/>
              </a:cxn>
              <a:cxn ang="0">
                <a:pos x="connsiteX2" y="connsiteY2"/>
              </a:cxn>
              <a:cxn ang="0">
                <a:pos x="connsiteX3" y="connsiteY3"/>
              </a:cxn>
            </a:cxnLst>
            <a:rect l="l" t="t" r="r" b="b"/>
            <a:pathLst>
              <a:path w="1600200" h="384735">
                <a:moveTo>
                  <a:pt x="0" y="0"/>
                </a:moveTo>
                <a:lnTo>
                  <a:pt x="1472137" y="0"/>
                </a:lnTo>
                <a:lnTo>
                  <a:pt x="1600200" y="384735"/>
                </a:lnTo>
                <a:lnTo>
                  <a:pt x="0" y="384735"/>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Placeholder 1"/>
          <p:cNvSpPr>
            <a:spLocks noGrp="1"/>
          </p:cNvSpPr>
          <p:nvPr>
            <p:ph type="title"/>
          </p:nvPr>
        </p:nvSpPr>
        <p:spPr>
          <a:xfrm>
            <a:off x="422586" y="365126"/>
            <a:ext cx="7886700" cy="507831"/>
          </a:xfrm>
          <a:prstGeom prst="rect">
            <a:avLst/>
          </a:prstGeom>
        </p:spPr>
        <p:txBody>
          <a:bodyPr vert="horz" lIns="0" tIns="4572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22586" y="1329999"/>
            <a:ext cx="7886700" cy="2289473"/>
          </a:xfrm>
          <a:prstGeom prst="rect">
            <a:avLst/>
          </a:prstGeom>
        </p:spPr>
        <p:txBody>
          <a:bodyPr vert="horz" lIns="0" tIns="45720" rIns="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915025" y="6512013"/>
            <a:ext cx="3086100" cy="365125"/>
          </a:xfrm>
          <a:prstGeom prst="rect">
            <a:avLst/>
          </a:prstGeom>
        </p:spPr>
        <p:txBody>
          <a:bodyPr vert="horz" lIns="91440" tIns="45720" rIns="91440" bIns="45720" rtlCol="0" anchor="ctr"/>
          <a:lstStyle>
            <a:lvl1pPr algn="r">
              <a:defRPr sz="1000">
                <a:solidFill>
                  <a:srgbClr val="AFAFAF"/>
                </a:solidFill>
              </a:defRPr>
            </a:lvl1pPr>
          </a:lstStyle>
          <a:p>
            <a:r>
              <a:rPr lang="en-US" dirty="0"/>
              <a:t>Name of Initiative</a:t>
            </a:r>
          </a:p>
        </p:txBody>
      </p:sp>
      <p:sp>
        <p:nvSpPr>
          <p:cNvPr id="6" name="Slide Number Placeholder 5"/>
          <p:cNvSpPr>
            <a:spLocks noGrp="1"/>
          </p:cNvSpPr>
          <p:nvPr>
            <p:ph type="sldNum" sz="quarter" idx="4"/>
          </p:nvPr>
        </p:nvSpPr>
        <p:spPr>
          <a:xfrm>
            <a:off x="6943725" y="6138379"/>
            <a:ext cx="2057400"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68EE525B-90CE-4B14-91B6-1BFA233CFAA5}" type="slidenum">
              <a:rPr lang="en-US" smtClean="0"/>
              <a:pPr/>
              <a:t>‹#›</a:t>
            </a:fld>
            <a:endParaRPr lang="en-US" dirty="0"/>
          </a:p>
        </p:txBody>
      </p:sp>
      <p:pic>
        <p:nvPicPr>
          <p:cNvPr id="9" name="Picture 8"/>
          <p:cNvPicPr>
            <a:picLocks noChangeAspect="1"/>
          </p:cNvPicPr>
          <p:nvPr userDrawn="1"/>
        </p:nvPicPr>
        <p:blipFill>
          <a:blip r:embed="rId15"/>
          <a:stretch>
            <a:fillRect/>
          </a:stretch>
        </p:blipFill>
        <p:spPr>
          <a:xfrm>
            <a:off x="152402" y="6595711"/>
            <a:ext cx="914444" cy="173098"/>
          </a:xfrm>
          <a:prstGeom prst="rect">
            <a:avLst/>
          </a:prstGeom>
        </p:spPr>
      </p:pic>
    </p:spTree>
    <p:extLst>
      <p:ext uri="{BB962C8B-B14F-4D97-AF65-F5344CB8AC3E}">
        <p14:creationId xmlns:p14="http://schemas.microsoft.com/office/powerpoint/2010/main" val="1704133538"/>
      </p:ext>
    </p:extLst>
  </p:cSld>
  <p:clrMap bg1="lt1" tx1="dk1" bg2="lt2" tx2="dk2" accent1="accent1" accent2="accent2" accent3="accent3" accent4="accent4" accent5="accent5" accent6="accent6" hlink="hlink" folHlink="folHlink"/>
  <p:sldLayoutIdLst>
    <p:sldLayoutId id="2147483706" r:id="rId1"/>
    <p:sldLayoutId id="2147483719" r:id="rId2"/>
    <p:sldLayoutId id="2147483720" r:id="rId3"/>
    <p:sldLayoutId id="2147483707" r:id="rId4"/>
    <p:sldLayoutId id="2147483708" r:id="rId5"/>
    <p:sldLayoutId id="2147483709" r:id="rId6"/>
    <p:sldLayoutId id="2147483710" r:id="rId7"/>
    <p:sldLayoutId id="2147483713" r:id="rId8"/>
    <p:sldLayoutId id="2147483711" r:id="rId9"/>
    <p:sldLayoutId id="2147483718" r:id="rId10"/>
    <p:sldLayoutId id="2147483714" r:id="rId11"/>
    <p:sldLayoutId id="2147483712" r:id="rId12"/>
    <p:sldLayoutId id="2147483717" r:id="rId13"/>
  </p:sldLayoutIdLst>
  <p:hf hdr="0" dt="0"/>
  <p:txStyles>
    <p:titleStyle>
      <a:lvl1pPr algn="l" defTabSz="914400" rtl="0" eaLnBrk="1" latinLnBrk="0" hangingPunct="1">
        <a:lnSpc>
          <a:spcPct val="90000"/>
        </a:lnSpc>
        <a:spcBef>
          <a:spcPct val="0"/>
        </a:spcBef>
        <a:buNone/>
        <a:defRPr sz="3000" kern="1200">
          <a:solidFill>
            <a:srgbClr val="C5093B"/>
          </a:solidFill>
          <a:latin typeface="+mj-lt"/>
          <a:ea typeface="+mj-ea"/>
          <a:cs typeface="+mj-cs"/>
        </a:defRPr>
      </a:lvl1pPr>
    </p:titleStyle>
    <p:bodyStyle>
      <a:lvl1pPr marL="0" indent="0" algn="l" defTabSz="914400" rtl="0" eaLnBrk="1" latinLnBrk="0" hangingPunct="1">
        <a:lnSpc>
          <a:spcPct val="114000"/>
        </a:lnSpc>
        <a:spcBef>
          <a:spcPts val="800"/>
        </a:spcBef>
        <a:spcAft>
          <a:spcPts val="200"/>
        </a:spcAft>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github.com/xyy8888/PhilaSUG2025_Hallowe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772400" cy="1061829"/>
          </a:xfrm>
        </p:spPr>
        <p:txBody>
          <a:bodyPr/>
          <a:lstStyle/>
          <a:p>
            <a:r>
              <a:rPr lang="en-US" sz="2800" b="1" dirty="0"/>
              <a:t>From Hundreds of Programs to One Program</a:t>
            </a:r>
            <a:br>
              <a:rPr lang="en-US" dirty="0"/>
            </a:br>
            <a:br>
              <a:rPr lang="en-US" sz="1800" dirty="0">
                <a:solidFill>
                  <a:srgbClr val="FFFF00"/>
                </a:solidFill>
              </a:rPr>
            </a:br>
            <a:r>
              <a:rPr lang="en-US" sz="2400" dirty="0">
                <a:solidFill>
                  <a:srgbClr val="FFFF00"/>
                </a:solidFill>
              </a:rPr>
              <a:t>Let SAS Write and Run SAS Programs</a:t>
            </a:r>
            <a:endParaRPr lang="en-US" sz="2400" dirty="0"/>
          </a:p>
        </p:txBody>
      </p:sp>
      <p:sp>
        <p:nvSpPr>
          <p:cNvPr id="3" name="Subtitle 2"/>
          <p:cNvSpPr>
            <a:spLocks noGrp="1"/>
          </p:cNvSpPr>
          <p:nvPr>
            <p:ph type="subTitle" idx="1"/>
          </p:nvPr>
        </p:nvSpPr>
        <p:spPr>
          <a:xfrm>
            <a:off x="533400" y="3377125"/>
            <a:ext cx="7606376" cy="1372107"/>
          </a:xfrm>
        </p:spPr>
        <p:txBody>
          <a:bodyPr/>
          <a:lstStyle/>
          <a:p>
            <a:r>
              <a:rPr lang="en-US" sz="2000" b="1" dirty="0"/>
              <a:t>Ye Wang</a:t>
            </a:r>
          </a:p>
          <a:p>
            <a:r>
              <a:rPr lang="en-US" sz="2000" spc="-20" dirty="0">
                <a:cs typeface="Calibri"/>
              </a:rPr>
              <a:t>Wharton Research Data Services (WRDS)</a:t>
            </a:r>
            <a:endParaRPr lang="en-US" sz="2000" dirty="0">
              <a:cs typeface="Calibri"/>
            </a:endParaRPr>
          </a:p>
          <a:p>
            <a:endParaRPr lang="en-US" sz="2000" b="1" dirty="0"/>
          </a:p>
        </p:txBody>
      </p:sp>
      <p:sp>
        <p:nvSpPr>
          <p:cNvPr id="4" name="Text Placeholder 3"/>
          <p:cNvSpPr>
            <a:spLocks noGrp="1"/>
          </p:cNvSpPr>
          <p:nvPr>
            <p:ph type="body" sz="quarter" idx="10"/>
          </p:nvPr>
        </p:nvSpPr>
        <p:spPr>
          <a:xfrm>
            <a:off x="533400" y="4685116"/>
            <a:ext cx="6248400" cy="381771"/>
          </a:xfrm>
        </p:spPr>
        <p:txBody>
          <a:bodyPr/>
          <a:lstStyle/>
          <a:p>
            <a:r>
              <a:rPr lang="en-US" sz="1800" i="1" dirty="0">
                <a:solidFill>
                  <a:schemeClr val="accent4">
                    <a:lumMod val="40000"/>
                    <a:lumOff val="60000"/>
                  </a:schemeClr>
                </a:solidFill>
                <a:latin typeface="+mj-lt"/>
              </a:rPr>
              <a:t>Presented at PhilaSUG Onsite Meeting, Oct 31</a:t>
            </a:r>
            <a:r>
              <a:rPr lang="en-US" sz="1800" i="1" baseline="30000" dirty="0">
                <a:solidFill>
                  <a:schemeClr val="accent4">
                    <a:lumMod val="40000"/>
                    <a:lumOff val="60000"/>
                  </a:schemeClr>
                </a:solidFill>
                <a:latin typeface="+mj-lt"/>
              </a:rPr>
              <a:t>st</a:t>
            </a:r>
            <a:r>
              <a:rPr lang="en-US" sz="1800" i="1" dirty="0">
                <a:solidFill>
                  <a:schemeClr val="accent4">
                    <a:lumMod val="40000"/>
                    <a:lumOff val="60000"/>
                  </a:schemeClr>
                </a:solidFill>
                <a:latin typeface="+mj-lt"/>
              </a:rPr>
              <a:t> 2025</a:t>
            </a:r>
          </a:p>
        </p:txBody>
      </p:sp>
    </p:spTree>
    <p:extLst>
      <p:ext uri="{BB962C8B-B14F-4D97-AF65-F5344CB8AC3E}">
        <p14:creationId xmlns:p14="http://schemas.microsoft.com/office/powerpoint/2010/main" val="370430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74C8-93C0-3E27-FBC5-D0EE8AFD205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A46B0AE-0B43-7608-E925-28D572EA2074}"/>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4DD4DB64-6507-CF00-A5FD-AFD9ADD16759}"/>
              </a:ext>
            </a:extLst>
          </p:cNvPr>
          <p:cNvSpPr>
            <a:spLocks noGrp="1"/>
          </p:cNvSpPr>
          <p:nvPr>
            <p:ph idx="1"/>
          </p:nvPr>
        </p:nvSpPr>
        <p:spPr>
          <a:xfrm>
            <a:off x="422586" y="2514600"/>
            <a:ext cx="8305800" cy="1438342"/>
          </a:xfrm>
          <a:ln w="12700"/>
        </p:spPr>
        <p:style>
          <a:lnRef idx="2">
            <a:schemeClr val="accent1"/>
          </a:lnRef>
          <a:fillRef idx="1">
            <a:schemeClr val="lt1"/>
          </a:fillRef>
          <a:effectRef idx="0">
            <a:schemeClr val="accent1"/>
          </a:effectRef>
          <a:fontRef idx="minor">
            <a:schemeClr val="dk1"/>
          </a:fontRef>
        </p:style>
        <p:txBody>
          <a:bodyPr wrap="square">
            <a:spAutoFit/>
          </a:bodyPr>
          <a:lstStyle/>
          <a:p>
            <a:pPr lvl="1">
              <a:lnSpc>
                <a:spcPct val="113000"/>
              </a:lnSpc>
            </a:pPr>
            <a:r>
              <a:rPr lang="en-US" sz="2400" b="1" dirty="0">
                <a:solidFill>
                  <a:schemeClr val="tx2"/>
                </a:solidFill>
              </a:rPr>
              <a:t>Conventional Approach</a:t>
            </a:r>
          </a:p>
          <a:p>
            <a:pPr lvl="1">
              <a:lnSpc>
                <a:spcPct val="113000"/>
              </a:lnSpc>
            </a:pPr>
            <a:r>
              <a:rPr lang="en-US" sz="2400" dirty="0">
                <a:solidFill>
                  <a:schemeClr val="tx2"/>
                </a:solidFill>
              </a:rPr>
              <a:t>Manually update hundreds of similar SAS programs to match the vendor’s variables and datasets changes.</a:t>
            </a:r>
            <a:endParaRPr lang="en-US" sz="2000" dirty="0">
              <a:solidFill>
                <a:schemeClr val="tx2"/>
              </a:solidFill>
            </a:endParaRPr>
          </a:p>
        </p:txBody>
      </p:sp>
      <p:sp>
        <p:nvSpPr>
          <p:cNvPr id="4" name="Footer Placeholder 3">
            <a:extLst>
              <a:ext uri="{FF2B5EF4-FFF2-40B4-BE49-F238E27FC236}">
                <a16:creationId xmlns:a16="http://schemas.microsoft.com/office/drawing/2014/main" id="{5678D49B-ECFC-8759-F68B-02A61CE94AA1}"/>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DA4E48E1-D33C-6616-5B75-E4E5702479CF}"/>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10</a:t>
            </a:fld>
            <a:endParaRPr lang="en-US" dirty="0"/>
          </a:p>
        </p:txBody>
      </p:sp>
    </p:spTree>
    <p:extLst>
      <p:ext uri="{BB962C8B-B14F-4D97-AF65-F5344CB8AC3E}">
        <p14:creationId xmlns:p14="http://schemas.microsoft.com/office/powerpoint/2010/main" val="144292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1A64B-DEBD-9B5F-7501-761650D7AE3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8C491A-9983-0BFF-1CDE-11352E245249}"/>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60E4A2CD-0932-78CA-D584-5ABDCD27631C}"/>
              </a:ext>
            </a:extLst>
          </p:cNvPr>
          <p:cNvSpPr>
            <a:spLocks noGrp="1"/>
          </p:cNvSpPr>
          <p:nvPr>
            <p:ph idx="1"/>
          </p:nvPr>
        </p:nvSpPr>
        <p:spPr>
          <a:xfrm>
            <a:off x="533400" y="1176147"/>
            <a:ext cx="7886700" cy="4948021"/>
          </a:xfrm>
        </p:spPr>
        <p:txBody>
          <a:bodyPr>
            <a:spAutoFit/>
          </a:bodyPr>
          <a:lstStyle/>
          <a:p>
            <a:pPr lvl="1">
              <a:lnSpc>
                <a:spcPct val="113000"/>
              </a:lnSpc>
            </a:pPr>
            <a:r>
              <a:rPr lang="en-US" sz="2400" b="1" dirty="0"/>
              <a:t>Summary of the New SAS Program</a:t>
            </a:r>
          </a:p>
          <a:p>
            <a:pPr marL="800100" lvl="1" indent="-342900">
              <a:lnSpc>
                <a:spcPct val="113000"/>
              </a:lnSpc>
              <a:buFont typeface="Arial" panose="020B0604020202020204" pitchFamily="34" charset="0"/>
              <a:buChar char="•"/>
            </a:pPr>
            <a:r>
              <a:rPr lang="en-US" sz="2000" b="1" dirty="0"/>
              <a:t>Uses the </a:t>
            </a:r>
            <a:r>
              <a:rPr lang="en-US" sz="2000" b="1" i="1" dirty="0">
                <a:solidFill>
                  <a:srgbClr val="C6093B"/>
                </a:solidFill>
              </a:rPr>
              <a:t>Excel-format data summary file </a:t>
            </a:r>
            <a:r>
              <a:rPr lang="en-US" sz="2000" b="1" dirty="0"/>
              <a:t>provided by the data vendor as input</a:t>
            </a:r>
          </a:p>
          <a:p>
            <a:pPr marL="800100" lvl="1" indent="-342900">
              <a:lnSpc>
                <a:spcPct val="113000"/>
              </a:lnSpc>
              <a:buFont typeface="Arial" panose="020B0604020202020204" pitchFamily="34" charset="0"/>
              <a:buChar char="•"/>
            </a:pPr>
            <a:r>
              <a:rPr lang="en-US" sz="2000" b="1" dirty="0"/>
              <a:t>Creates </a:t>
            </a:r>
            <a:r>
              <a:rPr lang="en-US" sz="2000" b="1" i="1" dirty="0">
                <a:solidFill>
                  <a:srgbClr val="C6093B"/>
                </a:solidFill>
              </a:rPr>
              <a:t>two SAS datasets (table/dataset level and variable level)</a:t>
            </a:r>
            <a:r>
              <a:rPr lang="en-US" sz="2000" b="1" dirty="0"/>
              <a:t> from the Excel file</a:t>
            </a:r>
          </a:p>
          <a:p>
            <a:pPr marL="800100" lvl="1" indent="-342900">
              <a:lnSpc>
                <a:spcPct val="113000"/>
              </a:lnSpc>
              <a:buFont typeface="Arial" panose="020B0604020202020204" pitchFamily="34" charset="0"/>
              <a:buChar char="•"/>
            </a:pPr>
            <a:r>
              <a:rPr lang="en-US" sz="2000" b="1" dirty="0">
                <a:solidFill>
                  <a:srgbClr val="C6093B"/>
                </a:solidFill>
              </a:rPr>
              <a:t>Defines macro variables </a:t>
            </a:r>
            <a:r>
              <a:rPr lang="en-US" sz="2000" b="1" dirty="0"/>
              <a:t>by using information from the two SAS datasets.  Loops through the values of the macro variables and </a:t>
            </a:r>
            <a:r>
              <a:rPr lang="en-US" sz="2000" b="1" dirty="0">
                <a:solidFill>
                  <a:srgbClr val="C00000"/>
                </a:solidFill>
              </a:rPr>
              <a:t>writes a SAS program </a:t>
            </a:r>
            <a:r>
              <a:rPr lang="en-US" sz="2000" b="1" dirty="0"/>
              <a:t>for </a:t>
            </a:r>
            <a:r>
              <a:rPr lang="en-US" sz="2000" b="1" dirty="0">
                <a:solidFill>
                  <a:srgbClr val="C00000"/>
                </a:solidFill>
              </a:rPr>
              <a:t>each dataset </a:t>
            </a:r>
            <a:r>
              <a:rPr lang="en-US" sz="2000" b="1" dirty="0">
                <a:solidFill>
                  <a:srgbClr val="C6093B"/>
                </a:solidFill>
              </a:rPr>
              <a:t>dynamically</a:t>
            </a:r>
            <a:r>
              <a:rPr lang="en-US" sz="2000" b="1" dirty="0"/>
              <a:t> and append them into </a:t>
            </a:r>
            <a:r>
              <a:rPr lang="en-US" sz="2000" b="1" dirty="0">
                <a:solidFill>
                  <a:srgbClr val="C6093B"/>
                </a:solidFill>
              </a:rPr>
              <a:t>a large output SAS program </a:t>
            </a:r>
          </a:p>
          <a:p>
            <a:pPr marL="800100" lvl="1" indent="-342900">
              <a:lnSpc>
                <a:spcPct val="113000"/>
              </a:lnSpc>
              <a:buFont typeface="Arial" panose="020B0604020202020204" pitchFamily="34" charset="0"/>
              <a:buChar char="•"/>
            </a:pPr>
            <a:r>
              <a:rPr lang="en-US" sz="2000" b="1" dirty="0">
                <a:solidFill>
                  <a:srgbClr val="C6093B"/>
                </a:solidFill>
              </a:rPr>
              <a:t>Runs</a:t>
            </a:r>
            <a:r>
              <a:rPr lang="en-US" sz="2000" b="1" dirty="0"/>
              <a:t> this large SAS program</a:t>
            </a:r>
          </a:p>
          <a:p>
            <a:pPr lvl="1">
              <a:lnSpc>
                <a:spcPct val="113000"/>
              </a:lnSpc>
            </a:pPr>
            <a:endParaRPr lang="en-US" sz="2000" b="1" dirty="0"/>
          </a:p>
        </p:txBody>
      </p:sp>
      <p:sp>
        <p:nvSpPr>
          <p:cNvPr id="4" name="Footer Placeholder 3">
            <a:extLst>
              <a:ext uri="{FF2B5EF4-FFF2-40B4-BE49-F238E27FC236}">
                <a16:creationId xmlns:a16="http://schemas.microsoft.com/office/drawing/2014/main" id="{06E39D90-875D-F360-777F-94B17D0FC61D}"/>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161015A7-E3B8-782B-4C0E-5C581E671B23}"/>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11</a:t>
            </a:fld>
            <a:endParaRPr lang="en-US" dirty="0"/>
          </a:p>
        </p:txBody>
      </p:sp>
    </p:spTree>
    <p:extLst>
      <p:ext uri="{BB962C8B-B14F-4D97-AF65-F5344CB8AC3E}">
        <p14:creationId xmlns:p14="http://schemas.microsoft.com/office/powerpoint/2010/main" val="1264582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6E6D1-4262-B1CB-91C6-21D8F6ADDFB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3246C36-47BA-E989-28F7-193C413FE95C}"/>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20E94D50-A55A-1956-62CE-7D3ECE0807AD}"/>
              </a:ext>
            </a:extLst>
          </p:cNvPr>
          <p:cNvSpPr>
            <a:spLocks noGrp="1"/>
          </p:cNvSpPr>
          <p:nvPr>
            <p:ph idx="1"/>
          </p:nvPr>
        </p:nvSpPr>
        <p:spPr>
          <a:xfrm>
            <a:off x="762000" y="1181329"/>
            <a:ext cx="7886700" cy="957185"/>
          </a:xfrm>
        </p:spPr>
        <p:txBody>
          <a:bodyPr>
            <a:spAutoFit/>
          </a:bodyPr>
          <a:lstStyle/>
          <a:p>
            <a:pPr lvl="1">
              <a:lnSpc>
                <a:spcPct val="113000"/>
              </a:lnSpc>
            </a:pPr>
            <a:r>
              <a:rPr lang="en-US" sz="2400" b="1" dirty="0"/>
              <a:t>NEW SAS Program: How it looks</a:t>
            </a:r>
          </a:p>
          <a:p>
            <a:pPr lvl="1">
              <a:lnSpc>
                <a:spcPct val="113000"/>
              </a:lnSpc>
            </a:pPr>
            <a:endParaRPr lang="en-US" sz="2000" b="1" dirty="0"/>
          </a:p>
        </p:txBody>
      </p:sp>
      <p:sp>
        <p:nvSpPr>
          <p:cNvPr id="4" name="Footer Placeholder 3">
            <a:extLst>
              <a:ext uri="{FF2B5EF4-FFF2-40B4-BE49-F238E27FC236}">
                <a16:creationId xmlns:a16="http://schemas.microsoft.com/office/drawing/2014/main" id="{95FE29F1-6CBE-9A3E-0546-AAB58D50B897}"/>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EE42C64B-5E8E-4A93-6C53-7667558481E4}"/>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12</a:t>
            </a:fld>
            <a:endParaRPr lang="en-US" dirty="0"/>
          </a:p>
        </p:txBody>
      </p:sp>
      <p:pic>
        <p:nvPicPr>
          <p:cNvPr id="8" name="Picture 7" descr="A qr code with circles and dots&#10;&#10;AI-generated content may be incorrect.">
            <a:extLst>
              <a:ext uri="{FF2B5EF4-FFF2-40B4-BE49-F238E27FC236}">
                <a16:creationId xmlns:a16="http://schemas.microsoft.com/office/drawing/2014/main" id="{07AA6665-620A-D046-C57E-E2FE61605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825" y="1981200"/>
            <a:ext cx="2517775" cy="2517775"/>
          </a:xfrm>
          <a:prstGeom prst="rect">
            <a:avLst/>
          </a:prstGeom>
        </p:spPr>
      </p:pic>
      <p:sp>
        <p:nvSpPr>
          <p:cNvPr id="9" name="TextBox 8">
            <a:extLst>
              <a:ext uri="{FF2B5EF4-FFF2-40B4-BE49-F238E27FC236}">
                <a16:creationId xmlns:a16="http://schemas.microsoft.com/office/drawing/2014/main" id="{C7D35640-6CA4-B6C2-613F-32A3A35688CE}"/>
              </a:ext>
            </a:extLst>
          </p:cNvPr>
          <p:cNvSpPr txBox="1"/>
          <p:nvPr/>
        </p:nvSpPr>
        <p:spPr>
          <a:xfrm>
            <a:off x="1143000" y="4759271"/>
            <a:ext cx="7090086" cy="646331"/>
          </a:xfrm>
          <a:prstGeom prst="rect">
            <a:avLst/>
          </a:prstGeom>
          <a:noFill/>
        </p:spPr>
        <p:txBody>
          <a:bodyPr wrap="square" rtlCol="0">
            <a:spAutoFit/>
          </a:bodyPr>
          <a:lstStyle/>
          <a:p>
            <a:r>
              <a:rPr lang="en-US" sz="1800" dirty="0">
                <a:solidFill>
                  <a:schemeClr val="tx2"/>
                </a:solidFill>
              </a:rPr>
              <a:t>On: </a:t>
            </a:r>
            <a:r>
              <a:rPr lang="en-US" sz="1800" dirty="0">
                <a:solidFill>
                  <a:schemeClr val="tx2"/>
                </a:solidFill>
                <a:hlinkClick r:id="rId4">
                  <a:extLst>
                    <a:ext uri="{A12FA001-AC4F-418D-AE19-62706E023703}">
                      <ahyp:hlinkClr xmlns:ahyp="http://schemas.microsoft.com/office/drawing/2018/hyperlinkcolor" val="tx"/>
                    </a:ext>
                  </a:extLst>
                </a:hlinkClick>
              </a:rPr>
              <a:t>https://github.com/xyy8888/PhilaSUG2025_Halloween</a:t>
            </a:r>
            <a:endParaRPr lang="en-US" sz="1800" dirty="0">
              <a:solidFill>
                <a:schemeClr val="tx2"/>
              </a:solidFill>
            </a:endParaRPr>
          </a:p>
          <a:p>
            <a:r>
              <a:rPr lang="en-US" sz="1800" dirty="0">
                <a:solidFill>
                  <a:schemeClr val="tx2"/>
                </a:solidFill>
              </a:rPr>
              <a:t>Choose: </a:t>
            </a:r>
            <a:r>
              <a:rPr lang="en-US" sz="1800" i="1" dirty="0">
                <a:solidFill>
                  <a:srgbClr val="C00000"/>
                </a:solidFill>
              </a:rPr>
              <a:t>sas_program_example_02_new_program.sas</a:t>
            </a:r>
          </a:p>
        </p:txBody>
      </p:sp>
    </p:spTree>
    <p:extLst>
      <p:ext uri="{BB962C8B-B14F-4D97-AF65-F5344CB8AC3E}">
        <p14:creationId xmlns:p14="http://schemas.microsoft.com/office/powerpoint/2010/main" val="2652713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82645-6359-666F-13DF-B0D8B8C6CB7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28E9422-0A56-0B78-EDE9-EDB4EA5B3E80}"/>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6B1C8F5D-4E79-E4D2-A597-691B005EF123}"/>
              </a:ext>
            </a:extLst>
          </p:cNvPr>
          <p:cNvSpPr>
            <a:spLocks noGrp="1"/>
          </p:cNvSpPr>
          <p:nvPr>
            <p:ph idx="1"/>
          </p:nvPr>
        </p:nvSpPr>
        <p:spPr>
          <a:xfrm>
            <a:off x="533400" y="1176147"/>
            <a:ext cx="7886700" cy="3685111"/>
          </a:xfrm>
        </p:spPr>
        <p:txBody>
          <a:bodyPr>
            <a:spAutoFit/>
          </a:bodyPr>
          <a:lstStyle/>
          <a:p>
            <a:pPr lvl="1">
              <a:lnSpc>
                <a:spcPct val="113000"/>
              </a:lnSpc>
            </a:pPr>
            <a:r>
              <a:rPr lang="en-US" sz="2400" b="1" dirty="0"/>
              <a:t>NEW SAS Program: Step 1</a:t>
            </a:r>
          </a:p>
          <a:p>
            <a:pPr lvl="1">
              <a:lnSpc>
                <a:spcPct val="113000"/>
              </a:lnSpc>
            </a:pPr>
            <a:endParaRPr lang="en-US" sz="2000" b="1" dirty="0"/>
          </a:p>
          <a:p>
            <a:pPr lvl="1">
              <a:lnSpc>
                <a:spcPct val="113000"/>
              </a:lnSpc>
            </a:pPr>
            <a:r>
              <a:rPr lang="en-US" sz="2000" b="1" dirty="0"/>
              <a:t>reads in the </a:t>
            </a:r>
            <a:r>
              <a:rPr lang="en-US" sz="2000" b="1" dirty="0">
                <a:solidFill>
                  <a:srgbClr val="C6093B"/>
                </a:solidFill>
              </a:rPr>
              <a:t>Excel-format data dictionary file </a:t>
            </a:r>
            <a:r>
              <a:rPr lang="en-US" sz="2000" b="1" dirty="0"/>
              <a:t>provided by CSMAR</a:t>
            </a:r>
          </a:p>
          <a:p>
            <a:pPr lvl="1">
              <a:lnSpc>
                <a:spcPct val="113000"/>
              </a:lnSpc>
            </a:pPr>
            <a:r>
              <a:rPr lang="en-US" sz="2000" b="1" dirty="0"/>
              <a:t>to generate two data dictionary SAS datasets:</a:t>
            </a:r>
          </a:p>
          <a:p>
            <a:pPr lvl="1">
              <a:lnSpc>
                <a:spcPct val="113000"/>
              </a:lnSpc>
            </a:pPr>
            <a:r>
              <a:rPr lang="en-US" sz="2000" b="1" dirty="0"/>
              <a:t>1.1)  </a:t>
            </a:r>
            <a:r>
              <a:rPr lang="en-US" sz="2000" b="1" dirty="0">
                <a:solidFill>
                  <a:srgbClr val="C6093B"/>
                </a:solidFill>
              </a:rPr>
              <a:t>rawsas.csmar_dd_at_table_level</a:t>
            </a:r>
          </a:p>
          <a:p>
            <a:pPr lvl="1">
              <a:lnSpc>
                <a:spcPct val="113000"/>
              </a:lnSpc>
            </a:pPr>
            <a:r>
              <a:rPr lang="en-US" sz="2000" b="1" dirty="0"/>
              <a:t>1.2)  </a:t>
            </a:r>
            <a:r>
              <a:rPr lang="en-US" sz="2000" b="1" dirty="0">
                <a:solidFill>
                  <a:srgbClr val="C6093B"/>
                </a:solidFill>
              </a:rPr>
              <a:t>rawsas.csmar_dd_at_variable_level</a:t>
            </a:r>
          </a:p>
          <a:p>
            <a:pPr lvl="1">
              <a:lnSpc>
                <a:spcPct val="113000"/>
              </a:lnSpc>
            </a:pPr>
            <a:endParaRPr lang="en-US" sz="2000" b="1" dirty="0"/>
          </a:p>
        </p:txBody>
      </p:sp>
      <p:sp>
        <p:nvSpPr>
          <p:cNvPr id="4" name="Footer Placeholder 3">
            <a:extLst>
              <a:ext uri="{FF2B5EF4-FFF2-40B4-BE49-F238E27FC236}">
                <a16:creationId xmlns:a16="http://schemas.microsoft.com/office/drawing/2014/main" id="{20195AE6-ACE4-DE05-CB9E-7318AC9C0FB0}"/>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59D651FC-D2EA-B02A-5265-FA4182BEE600}"/>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13</a:t>
            </a:fld>
            <a:endParaRPr lang="en-US" dirty="0"/>
          </a:p>
        </p:txBody>
      </p:sp>
    </p:spTree>
    <p:extLst>
      <p:ext uri="{BB962C8B-B14F-4D97-AF65-F5344CB8AC3E}">
        <p14:creationId xmlns:p14="http://schemas.microsoft.com/office/powerpoint/2010/main" val="398959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CF23-95D0-6E3B-74E1-BD8FC8EE4CE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325C5D-A771-B82B-B9B7-36735D97DA82}"/>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F7F8ECA2-01C3-A2DC-2620-67171ECFA727}"/>
              </a:ext>
            </a:extLst>
          </p:cNvPr>
          <p:cNvSpPr>
            <a:spLocks noGrp="1"/>
          </p:cNvSpPr>
          <p:nvPr>
            <p:ph idx="1"/>
          </p:nvPr>
        </p:nvSpPr>
        <p:spPr>
          <a:xfrm>
            <a:off x="533400" y="1176147"/>
            <a:ext cx="7886700" cy="5068888"/>
          </a:xfrm>
        </p:spPr>
        <p:txBody>
          <a:bodyPr>
            <a:spAutoFit/>
          </a:bodyPr>
          <a:lstStyle/>
          <a:p>
            <a:pPr lvl="1">
              <a:lnSpc>
                <a:spcPct val="113000"/>
              </a:lnSpc>
            </a:pPr>
            <a:r>
              <a:rPr lang="en-US" sz="2400" b="1" dirty="0"/>
              <a:t>NEW SAS Program: Step 2</a:t>
            </a:r>
          </a:p>
          <a:p>
            <a:pPr lvl="1">
              <a:lnSpc>
                <a:spcPct val="113000"/>
              </a:lnSpc>
            </a:pPr>
            <a:endParaRPr lang="en-US" sz="2000" b="1" dirty="0"/>
          </a:p>
          <a:p>
            <a:pPr lvl="1">
              <a:lnSpc>
                <a:spcPct val="150000"/>
              </a:lnSpc>
              <a:spcBef>
                <a:spcPts val="0"/>
              </a:spcBef>
              <a:spcAft>
                <a:spcPts val="0"/>
              </a:spcAft>
            </a:pPr>
            <a:r>
              <a:rPr lang="en-US" sz="2000" b="1" dirty="0"/>
              <a:t>Uses </a:t>
            </a:r>
            <a:r>
              <a:rPr lang="en-US" sz="2000" b="1" i="1" dirty="0">
                <a:solidFill>
                  <a:srgbClr val="C00000"/>
                </a:solidFill>
              </a:rPr>
              <a:t>rawsas.csmar_dd_at_table_level </a:t>
            </a:r>
            <a:r>
              <a:rPr lang="en-US" sz="2000" b="1" dirty="0"/>
              <a:t>and </a:t>
            </a:r>
            <a:r>
              <a:rPr lang="en-US" sz="2000" b="1" i="1" dirty="0">
                <a:solidFill>
                  <a:srgbClr val="C00000"/>
                </a:solidFill>
              </a:rPr>
              <a:t>rawsas.csmar_dd_at_variable_level </a:t>
            </a:r>
            <a:r>
              <a:rPr lang="en-US" sz="2000" b="1" dirty="0"/>
              <a:t>to dynamically generate a single SAS program, </a:t>
            </a:r>
            <a:r>
              <a:rPr lang="en-US" sz="2000" b="1" i="1" dirty="0" err="1">
                <a:solidFill>
                  <a:srgbClr val="C00000"/>
                </a:solidFill>
              </a:rPr>
              <a:t>autogen_csmar_data_cleaning_program_&amp;current_year..sas</a:t>
            </a:r>
            <a:r>
              <a:rPr lang="en-US" sz="2000" b="1" dirty="0"/>
              <a:t>. This program sequentially appends the code required to clean each </a:t>
            </a:r>
            <a:r>
              <a:rPr lang="en-US" sz="2000" b="1" u="sng" dirty="0"/>
              <a:t>CSMAR SAS dataset*</a:t>
            </a:r>
            <a:endParaRPr lang="en-US" sz="2000" b="1" dirty="0"/>
          </a:p>
          <a:p>
            <a:pPr lvl="1">
              <a:lnSpc>
                <a:spcPct val="150000"/>
              </a:lnSpc>
              <a:spcBef>
                <a:spcPts val="0"/>
              </a:spcBef>
              <a:spcAft>
                <a:spcPts val="0"/>
              </a:spcAft>
            </a:pPr>
            <a:endParaRPr lang="en-US" sz="2000" b="1" dirty="0"/>
          </a:p>
          <a:p>
            <a:pPr lvl="1">
              <a:lnSpc>
                <a:spcPct val="150000"/>
              </a:lnSpc>
              <a:spcBef>
                <a:spcPts val="0"/>
              </a:spcBef>
              <a:spcAft>
                <a:spcPts val="0"/>
              </a:spcAft>
            </a:pPr>
            <a:r>
              <a:rPr lang="en-US" sz="2000" b="1" dirty="0"/>
              <a:t>*</a:t>
            </a:r>
            <a:r>
              <a:rPr lang="en-US" i="1" dirty="0"/>
              <a:t>the SAS datasets that were converted from SQL Server tables without any cleaning</a:t>
            </a:r>
          </a:p>
        </p:txBody>
      </p:sp>
      <p:sp>
        <p:nvSpPr>
          <p:cNvPr id="4" name="Footer Placeholder 3">
            <a:extLst>
              <a:ext uri="{FF2B5EF4-FFF2-40B4-BE49-F238E27FC236}">
                <a16:creationId xmlns:a16="http://schemas.microsoft.com/office/drawing/2014/main" id="{454439C3-18EE-ACBB-36C2-0A1AE0FCC6A6}"/>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EE83DE89-327B-BB6E-8093-86757EA750D5}"/>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14</a:t>
            </a:fld>
            <a:endParaRPr lang="en-US" dirty="0"/>
          </a:p>
        </p:txBody>
      </p:sp>
    </p:spTree>
    <p:extLst>
      <p:ext uri="{BB962C8B-B14F-4D97-AF65-F5344CB8AC3E}">
        <p14:creationId xmlns:p14="http://schemas.microsoft.com/office/powerpoint/2010/main" val="2029654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F30F-BE03-1467-52D6-E92F118D616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B31300F-3223-724D-F4C9-062C37D4A12E}"/>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45156301-921C-C4CD-ED6D-DA873E7CD6A6}"/>
              </a:ext>
            </a:extLst>
          </p:cNvPr>
          <p:cNvSpPr>
            <a:spLocks noGrp="1"/>
          </p:cNvSpPr>
          <p:nvPr>
            <p:ph idx="1"/>
          </p:nvPr>
        </p:nvSpPr>
        <p:spPr>
          <a:xfrm>
            <a:off x="533400" y="1176147"/>
            <a:ext cx="7886700" cy="2883097"/>
          </a:xfrm>
        </p:spPr>
        <p:txBody>
          <a:bodyPr>
            <a:spAutoFit/>
          </a:bodyPr>
          <a:lstStyle/>
          <a:p>
            <a:pPr lvl="1">
              <a:lnSpc>
                <a:spcPct val="113000"/>
              </a:lnSpc>
            </a:pPr>
            <a:r>
              <a:rPr lang="en-US" sz="2400" b="1" dirty="0"/>
              <a:t>Important Technical Points in Step 2</a:t>
            </a:r>
          </a:p>
          <a:p>
            <a:pPr marL="914400" lvl="1" indent="-457200">
              <a:lnSpc>
                <a:spcPct val="113000"/>
              </a:lnSpc>
              <a:buFont typeface="+mj-lt"/>
              <a:buAutoNum type="arabicPeriod"/>
            </a:pPr>
            <a:r>
              <a:rPr lang="en-US" sz="2400" b="1" dirty="0"/>
              <a:t>It </a:t>
            </a:r>
            <a:r>
              <a:rPr lang="en-US" sz="2400" b="1" dirty="0">
                <a:solidFill>
                  <a:srgbClr val="C6093B"/>
                </a:solidFill>
              </a:rPr>
              <a:t>uses PROC SQL; SELECT INTO : to define macro variables </a:t>
            </a:r>
            <a:r>
              <a:rPr lang="en-US" sz="2400" b="1" dirty="0"/>
              <a:t>by using information from the two SAS datasets  </a:t>
            </a:r>
          </a:p>
          <a:p>
            <a:pPr lvl="1">
              <a:lnSpc>
                <a:spcPct val="113000"/>
              </a:lnSpc>
            </a:pPr>
            <a:endParaRPr lang="en-US" sz="2400" b="1" dirty="0"/>
          </a:p>
          <a:p>
            <a:pPr lvl="1">
              <a:lnSpc>
                <a:spcPct val="113000"/>
              </a:lnSpc>
            </a:pPr>
            <a:endParaRPr lang="en-US" sz="2000" b="1" dirty="0"/>
          </a:p>
        </p:txBody>
      </p:sp>
      <p:sp>
        <p:nvSpPr>
          <p:cNvPr id="4" name="Footer Placeholder 3">
            <a:extLst>
              <a:ext uri="{FF2B5EF4-FFF2-40B4-BE49-F238E27FC236}">
                <a16:creationId xmlns:a16="http://schemas.microsoft.com/office/drawing/2014/main" id="{13EE1A5D-7784-016F-CE64-C1A5CF6DE13F}"/>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A336B25A-C280-9A8E-A3C7-404852346927}"/>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15</a:t>
            </a:fld>
            <a:endParaRPr lang="en-US" dirty="0"/>
          </a:p>
        </p:txBody>
      </p:sp>
      <p:pic>
        <p:nvPicPr>
          <p:cNvPr id="3" name="Picture 2">
            <a:extLst>
              <a:ext uri="{FF2B5EF4-FFF2-40B4-BE49-F238E27FC236}">
                <a16:creationId xmlns:a16="http://schemas.microsoft.com/office/drawing/2014/main" id="{A8FCEA85-57C1-94F8-A8B6-1DF5D18C1D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09799" y="3124200"/>
            <a:ext cx="3794897" cy="3270451"/>
          </a:xfrm>
          <a:prstGeom prst="rect">
            <a:avLst/>
          </a:prstGeom>
        </p:spPr>
      </p:pic>
    </p:spTree>
    <p:extLst>
      <p:ext uri="{BB962C8B-B14F-4D97-AF65-F5344CB8AC3E}">
        <p14:creationId xmlns:p14="http://schemas.microsoft.com/office/powerpoint/2010/main" val="3931900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A12E8-5ED8-AC3E-3A81-8E5936A5A2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DB58AA-76BB-E72F-3A9C-8AC6D2906CCD}"/>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485F9665-9612-DA5A-3177-B9F59D5EF1F4}"/>
              </a:ext>
            </a:extLst>
          </p:cNvPr>
          <p:cNvSpPr>
            <a:spLocks noGrp="1"/>
          </p:cNvSpPr>
          <p:nvPr>
            <p:ph idx="1"/>
          </p:nvPr>
        </p:nvSpPr>
        <p:spPr>
          <a:xfrm>
            <a:off x="533400" y="1176147"/>
            <a:ext cx="7886700" cy="3846053"/>
          </a:xfrm>
        </p:spPr>
        <p:txBody>
          <a:bodyPr>
            <a:spAutoFit/>
          </a:bodyPr>
          <a:lstStyle/>
          <a:p>
            <a:pPr lvl="1">
              <a:lnSpc>
                <a:spcPct val="113000"/>
              </a:lnSpc>
            </a:pPr>
            <a:r>
              <a:rPr lang="en-US" sz="2400" b="1" dirty="0"/>
              <a:t>Important Technical Points in Step 2</a:t>
            </a:r>
          </a:p>
          <a:p>
            <a:pPr marL="914400" lvl="1" indent="-457200">
              <a:lnSpc>
                <a:spcPct val="113000"/>
              </a:lnSpc>
              <a:buFont typeface="+mj-lt"/>
              <a:buAutoNum type="arabicPeriod" startAt="2"/>
            </a:pPr>
            <a:r>
              <a:rPr lang="en-US" sz="2400" b="1" dirty="0"/>
              <a:t>Within a </a:t>
            </a:r>
            <a:r>
              <a:rPr lang="en-US" sz="2400" b="1" dirty="0">
                <a:solidFill>
                  <a:srgbClr val="C00000"/>
                </a:solidFill>
              </a:rPr>
              <a:t>DATA _NULL_ step</a:t>
            </a:r>
            <a:r>
              <a:rPr lang="en-US" sz="2400" b="1" dirty="0"/>
              <a:t>, it uses </a:t>
            </a:r>
            <a:r>
              <a:rPr lang="en-US" sz="2400" b="1" dirty="0">
                <a:solidFill>
                  <a:srgbClr val="C00000"/>
                </a:solidFill>
              </a:rPr>
              <a:t>FILE</a:t>
            </a:r>
            <a:r>
              <a:rPr lang="en-US" sz="2400" b="1" dirty="0"/>
              <a:t> and </a:t>
            </a:r>
            <a:r>
              <a:rPr lang="en-US" sz="2400" b="1" dirty="0">
                <a:solidFill>
                  <a:srgbClr val="C00000"/>
                </a:solidFill>
              </a:rPr>
              <a:t>PUT</a:t>
            </a:r>
            <a:r>
              <a:rPr lang="en-US" sz="2400" b="1" dirty="0"/>
              <a:t> statements to </a:t>
            </a:r>
            <a:r>
              <a:rPr lang="en-US" sz="2400" b="1" dirty="0">
                <a:solidFill>
                  <a:srgbClr val="C00000"/>
                </a:solidFill>
              </a:rPr>
              <a:t>write SAS code dynamically </a:t>
            </a:r>
            <a:r>
              <a:rPr lang="en-US" sz="2400" b="1" dirty="0"/>
              <a:t>for each dataset using the current macro variable values</a:t>
            </a:r>
          </a:p>
          <a:p>
            <a:pPr lvl="1">
              <a:lnSpc>
                <a:spcPct val="113000"/>
              </a:lnSpc>
            </a:pPr>
            <a:endParaRPr lang="en-US" sz="2400" b="1" dirty="0">
              <a:solidFill>
                <a:srgbClr val="C6093B"/>
              </a:solidFill>
            </a:endParaRPr>
          </a:p>
          <a:p>
            <a:pPr lvl="1">
              <a:lnSpc>
                <a:spcPct val="113000"/>
              </a:lnSpc>
            </a:pPr>
            <a:endParaRPr lang="en-US" sz="2400" b="1" dirty="0"/>
          </a:p>
          <a:p>
            <a:pPr lvl="1">
              <a:lnSpc>
                <a:spcPct val="113000"/>
              </a:lnSpc>
            </a:pPr>
            <a:endParaRPr lang="en-US" sz="2000" b="1" dirty="0"/>
          </a:p>
        </p:txBody>
      </p:sp>
      <p:sp>
        <p:nvSpPr>
          <p:cNvPr id="4" name="Footer Placeholder 3">
            <a:extLst>
              <a:ext uri="{FF2B5EF4-FFF2-40B4-BE49-F238E27FC236}">
                <a16:creationId xmlns:a16="http://schemas.microsoft.com/office/drawing/2014/main" id="{64345B1D-18D1-2DAA-70FA-3C7D68A5D575}"/>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90B346C2-FC5A-6516-AC51-DC923AD70744}"/>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16</a:t>
            </a:fld>
            <a:endParaRPr lang="en-US" dirty="0"/>
          </a:p>
        </p:txBody>
      </p:sp>
      <p:pic>
        <p:nvPicPr>
          <p:cNvPr id="3" name="Picture 2" descr="A white paper with check marks&#10;&#10;AI-generated content may be incorrect.">
            <a:extLst>
              <a:ext uri="{FF2B5EF4-FFF2-40B4-BE49-F238E27FC236}">
                <a16:creationId xmlns:a16="http://schemas.microsoft.com/office/drawing/2014/main" id="{61D41F40-F717-6EDA-1ABA-2A0753825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322365"/>
            <a:ext cx="6248400" cy="2942446"/>
          </a:xfrm>
          <a:prstGeom prst="rect">
            <a:avLst/>
          </a:prstGeom>
        </p:spPr>
      </p:pic>
    </p:spTree>
    <p:extLst>
      <p:ext uri="{BB962C8B-B14F-4D97-AF65-F5344CB8AC3E}">
        <p14:creationId xmlns:p14="http://schemas.microsoft.com/office/powerpoint/2010/main" val="1050049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B33F6-232C-E4DA-951E-86724838FD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82B2F98-82FE-BB0C-E5AA-6A4C2BEED02E}"/>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AB48CA49-D77A-2709-2FC8-2B2D35AEB2D5}"/>
              </a:ext>
            </a:extLst>
          </p:cNvPr>
          <p:cNvSpPr>
            <a:spLocks noGrp="1"/>
          </p:cNvSpPr>
          <p:nvPr>
            <p:ph idx="1"/>
          </p:nvPr>
        </p:nvSpPr>
        <p:spPr>
          <a:xfrm>
            <a:off x="533400" y="1176147"/>
            <a:ext cx="7886700" cy="2465740"/>
          </a:xfrm>
        </p:spPr>
        <p:txBody>
          <a:bodyPr>
            <a:spAutoFit/>
          </a:bodyPr>
          <a:lstStyle/>
          <a:p>
            <a:pPr lvl="1">
              <a:lnSpc>
                <a:spcPct val="113000"/>
              </a:lnSpc>
            </a:pPr>
            <a:r>
              <a:rPr lang="en-US" sz="2400" b="1" dirty="0"/>
              <a:t>Important Technical Points in Step 2</a:t>
            </a:r>
          </a:p>
          <a:p>
            <a:pPr marL="914400" lvl="1" indent="-457200">
              <a:lnSpc>
                <a:spcPct val="113000"/>
              </a:lnSpc>
              <a:buFont typeface="+mj-lt"/>
              <a:buAutoNum type="arabicPeriod" startAt="3"/>
            </a:pPr>
            <a:r>
              <a:rPr lang="en-US" sz="2400" b="1" dirty="0"/>
              <a:t>It </a:t>
            </a:r>
            <a:r>
              <a:rPr lang="en-US" sz="2400" b="1" dirty="0">
                <a:solidFill>
                  <a:srgbClr val="C00000"/>
                </a:solidFill>
              </a:rPr>
              <a:t>appends</a:t>
            </a:r>
            <a:r>
              <a:rPr lang="en-US" sz="2400" b="1" dirty="0"/>
              <a:t> the code into </a:t>
            </a:r>
            <a:r>
              <a:rPr lang="en-US" sz="2400" b="1" dirty="0">
                <a:solidFill>
                  <a:srgbClr val="C6093B"/>
                </a:solidFill>
              </a:rPr>
              <a:t>a large output SAS program.  </a:t>
            </a:r>
          </a:p>
          <a:p>
            <a:pPr lvl="1">
              <a:lnSpc>
                <a:spcPct val="113000"/>
              </a:lnSpc>
            </a:pPr>
            <a:endParaRPr lang="en-US" sz="2400" b="1" dirty="0"/>
          </a:p>
          <a:p>
            <a:pPr lvl="1">
              <a:lnSpc>
                <a:spcPct val="113000"/>
              </a:lnSpc>
            </a:pPr>
            <a:endParaRPr lang="en-US" sz="2000" b="1" dirty="0"/>
          </a:p>
        </p:txBody>
      </p:sp>
      <p:sp>
        <p:nvSpPr>
          <p:cNvPr id="4" name="Footer Placeholder 3">
            <a:extLst>
              <a:ext uri="{FF2B5EF4-FFF2-40B4-BE49-F238E27FC236}">
                <a16:creationId xmlns:a16="http://schemas.microsoft.com/office/drawing/2014/main" id="{4DF94062-EAF5-6325-55D9-FFDFFD3AB178}"/>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B93FE406-08FE-BDA6-6B13-70958E63B39D}"/>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17</a:t>
            </a:fld>
            <a:endParaRPr lang="en-US" dirty="0"/>
          </a:p>
        </p:txBody>
      </p:sp>
      <p:pic>
        <p:nvPicPr>
          <p:cNvPr id="3" name="Picture 2">
            <a:extLst>
              <a:ext uri="{FF2B5EF4-FFF2-40B4-BE49-F238E27FC236}">
                <a16:creationId xmlns:a16="http://schemas.microsoft.com/office/drawing/2014/main" id="{34CE0A8F-79BE-C37C-3A8F-324665BA79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9434" y="2586118"/>
            <a:ext cx="6373002" cy="3552261"/>
          </a:xfrm>
          <a:prstGeom prst="rect">
            <a:avLst/>
          </a:prstGeom>
        </p:spPr>
      </p:pic>
    </p:spTree>
    <p:extLst>
      <p:ext uri="{BB962C8B-B14F-4D97-AF65-F5344CB8AC3E}">
        <p14:creationId xmlns:p14="http://schemas.microsoft.com/office/powerpoint/2010/main" val="2302543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A03E-0760-AC98-2116-8191F25DA30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B96BFF0-07D0-AD38-1A44-92961AFA03A1}"/>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DA49407C-5ED0-08E0-F723-799DD8308CEA}"/>
              </a:ext>
            </a:extLst>
          </p:cNvPr>
          <p:cNvSpPr>
            <a:spLocks noGrp="1"/>
          </p:cNvSpPr>
          <p:nvPr>
            <p:ph idx="1"/>
          </p:nvPr>
        </p:nvSpPr>
        <p:spPr>
          <a:xfrm>
            <a:off x="533400" y="1176147"/>
            <a:ext cx="7886700" cy="2342180"/>
          </a:xfrm>
        </p:spPr>
        <p:txBody>
          <a:bodyPr>
            <a:spAutoFit/>
          </a:bodyPr>
          <a:lstStyle/>
          <a:p>
            <a:pPr lvl="1">
              <a:lnSpc>
                <a:spcPct val="113000"/>
              </a:lnSpc>
            </a:pPr>
            <a:r>
              <a:rPr lang="en-US" sz="2400" b="1" dirty="0"/>
              <a:t>NEW SAS Program: Step 3</a:t>
            </a:r>
          </a:p>
          <a:p>
            <a:pPr lvl="1">
              <a:lnSpc>
                <a:spcPct val="150000"/>
              </a:lnSpc>
              <a:spcBef>
                <a:spcPts val="0"/>
              </a:spcBef>
              <a:spcAft>
                <a:spcPts val="0"/>
              </a:spcAft>
            </a:pPr>
            <a:r>
              <a:rPr lang="en-US" sz="2000" b="1" dirty="0"/>
              <a:t>It uses </a:t>
            </a:r>
            <a:r>
              <a:rPr lang="en-US" sz="2000" b="1" dirty="0">
                <a:solidFill>
                  <a:srgbClr val="C6093B"/>
                </a:solidFill>
              </a:rPr>
              <a:t>%INCLUDE </a:t>
            </a:r>
            <a:r>
              <a:rPr lang="en-US" sz="2000" b="1" dirty="0"/>
              <a:t>to </a:t>
            </a:r>
            <a:r>
              <a:rPr lang="en-US" sz="2000" b="1" dirty="0">
                <a:solidFill>
                  <a:srgbClr val="C6093B"/>
                </a:solidFill>
              </a:rPr>
              <a:t>run</a:t>
            </a:r>
            <a:r>
              <a:rPr lang="en-US" sz="2000" b="1" dirty="0"/>
              <a:t> the large SAS program</a:t>
            </a:r>
          </a:p>
          <a:p>
            <a:pPr lvl="1">
              <a:lnSpc>
                <a:spcPct val="150000"/>
              </a:lnSpc>
              <a:spcBef>
                <a:spcPts val="0"/>
              </a:spcBef>
              <a:spcAft>
                <a:spcPts val="0"/>
              </a:spcAft>
            </a:pPr>
            <a:r>
              <a:rPr lang="en-US" sz="2000" b="1" i="1" dirty="0" err="1">
                <a:solidFill>
                  <a:srgbClr val="C6093B"/>
                </a:solidFill>
              </a:rPr>
              <a:t>autogen_csmar_data_cleaning_program_&amp;current_year.sas</a:t>
            </a:r>
            <a:r>
              <a:rPr lang="en-US" sz="2000" b="1" i="1" dirty="0">
                <a:solidFill>
                  <a:srgbClr val="C6093B"/>
                </a:solidFill>
              </a:rPr>
              <a:t> </a:t>
            </a:r>
            <a:r>
              <a:rPr lang="en-US" sz="2000" b="1" dirty="0"/>
              <a:t>to clean all the CSMAR SAS datasets</a:t>
            </a:r>
          </a:p>
          <a:p>
            <a:pPr lvl="1">
              <a:lnSpc>
                <a:spcPct val="113000"/>
              </a:lnSpc>
            </a:pPr>
            <a:endParaRPr lang="en-US" sz="2000" b="1" dirty="0"/>
          </a:p>
        </p:txBody>
      </p:sp>
      <p:sp>
        <p:nvSpPr>
          <p:cNvPr id="4" name="Footer Placeholder 3">
            <a:extLst>
              <a:ext uri="{FF2B5EF4-FFF2-40B4-BE49-F238E27FC236}">
                <a16:creationId xmlns:a16="http://schemas.microsoft.com/office/drawing/2014/main" id="{B38EA679-6A3B-2E6A-29C7-72872DEA4D67}"/>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43A6D3B4-C18E-3EE5-C837-B9109BEA3BEB}"/>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18</a:t>
            </a:fld>
            <a:endParaRPr lang="en-US" dirty="0"/>
          </a:p>
        </p:txBody>
      </p:sp>
      <p:pic>
        <p:nvPicPr>
          <p:cNvPr id="3" name="Picture 2" descr="A computer screen shot of a program&#10;&#10;AI-generated content may be incorrect.">
            <a:extLst>
              <a:ext uri="{FF2B5EF4-FFF2-40B4-BE49-F238E27FC236}">
                <a16:creationId xmlns:a16="http://schemas.microsoft.com/office/drawing/2014/main" id="{F124CB7B-E175-0133-770F-437DF9EF3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166" y="3039392"/>
            <a:ext cx="6661668" cy="3080724"/>
          </a:xfrm>
          <a:prstGeom prst="rect">
            <a:avLst/>
          </a:prstGeom>
        </p:spPr>
      </p:pic>
    </p:spTree>
    <p:extLst>
      <p:ext uri="{BB962C8B-B14F-4D97-AF65-F5344CB8AC3E}">
        <p14:creationId xmlns:p14="http://schemas.microsoft.com/office/powerpoint/2010/main" val="2343588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0AFAF-C841-D3A1-6C13-0FE1CC4EF19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D89D168-1FD6-0995-0349-EC8EBBB115C3}"/>
              </a:ext>
            </a:extLst>
          </p:cNvPr>
          <p:cNvSpPr>
            <a:spLocks noGrp="1"/>
          </p:cNvSpPr>
          <p:nvPr>
            <p:ph type="title"/>
          </p:nvPr>
        </p:nvSpPr>
        <p:spPr>
          <a:xfrm>
            <a:off x="51783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DF27A010-C9C4-0CC2-1C8F-3AD0256234E2}"/>
              </a:ext>
            </a:extLst>
          </p:cNvPr>
          <p:cNvSpPr>
            <a:spLocks noGrp="1"/>
          </p:cNvSpPr>
          <p:nvPr>
            <p:ph idx="1"/>
          </p:nvPr>
        </p:nvSpPr>
        <p:spPr>
          <a:xfrm>
            <a:off x="517836" y="1752600"/>
            <a:ext cx="7997514" cy="3748975"/>
          </a:xfrm>
        </p:spPr>
        <p:txBody>
          <a:bodyPr wrap="square">
            <a:spAutoFit/>
          </a:bodyPr>
          <a:lstStyle/>
          <a:p>
            <a:pPr marL="800100" lvl="1" indent="-342900">
              <a:lnSpc>
                <a:spcPct val="113000"/>
              </a:lnSpc>
              <a:buFont typeface="Arial" panose="020B0604020202020204" pitchFamily="34" charset="0"/>
              <a:buChar char="•"/>
            </a:pPr>
            <a:r>
              <a:rPr lang="en-US" sz="2400" b="1" dirty="0">
                <a:solidFill>
                  <a:srgbClr val="C6093B"/>
                </a:solidFill>
              </a:rPr>
              <a:t>Readable: </a:t>
            </a:r>
            <a:r>
              <a:rPr lang="en-US" sz="2400" b="1" dirty="0"/>
              <a:t>especially the PUT statements</a:t>
            </a:r>
          </a:p>
          <a:p>
            <a:pPr marL="800100" lvl="1" indent="-342900">
              <a:lnSpc>
                <a:spcPct val="113000"/>
              </a:lnSpc>
              <a:buFont typeface="Arial" panose="020B0604020202020204" pitchFamily="34" charset="0"/>
              <a:buChar char="•"/>
            </a:pPr>
            <a:r>
              <a:rPr lang="en-US" sz="2400" b="1" dirty="0">
                <a:solidFill>
                  <a:srgbClr val="C6093B"/>
                </a:solidFill>
              </a:rPr>
              <a:t>Efficient:</a:t>
            </a:r>
            <a:r>
              <a:rPr lang="en-US" sz="2400" b="1" dirty="0"/>
              <a:t> eliminates manual coding time</a:t>
            </a:r>
          </a:p>
          <a:p>
            <a:pPr lvl="1">
              <a:lnSpc>
                <a:spcPct val="113000"/>
              </a:lnSpc>
            </a:pPr>
            <a:r>
              <a:rPr lang="en-US" sz="2400" b="1" dirty="0"/>
              <a:t>                     adapts to table and variable changes</a:t>
            </a:r>
          </a:p>
          <a:p>
            <a:pPr marL="800100" lvl="1" indent="-342900">
              <a:lnSpc>
                <a:spcPct val="113000"/>
              </a:lnSpc>
              <a:buFont typeface="Arial" panose="020B0604020202020204" pitchFamily="34" charset="0"/>
              <a:buChar char="•"/>
            </a:pPr>
            <a:r>
              <a:rPr lang="en-US" sz="2400" b="1" dirty="0">
                <a:solidFill>
                  <a:srgbClr val="C6093B"/>
                </a:solidFill>
              </a:rPr>
              <a:t>Consistent:</a:t>
            </a:r>
            <a:r>
              <a:rPr lang="en-US" sz="2400" b="1" dirty="0"/>
              <a:t> treats datasets similarly</a:t>
            </a:r>
          </a:p>
          <a:p>
            <a:pPr marL="800100" lvl="1" indent="-342900">
              <a:lnSpc>
                <a:spcPct val="113000"/>
              </a:lnSpc>
              <a:buFont typeface="Arial" panose="020B0604020202020204" pitchFamily="34" charset="0"/>
              <a:buChar char="•"/>
            </a:pPr>
            <a:r>
              <a:rPr lang="en-US" sz="2400" b="1" dirty="0">
                <a:solidFill>
                  <a:srgbClr val="C6093B"/>
                </a:solidFill>
              </a:rPr>
              <a:t>Scalable:</a:t>
            </a:r>
            <a:r>
              <a:rPr lang="en-US" sz="2400" b="1" dirty="0"/>
              <a:t> works for large databases</a:t>
            </a:r>
          </a:p>
          <a:p>
            <a:pPr marL="800100" lvl="1" indent="-342900">
              <a:lnSpc>
                <a:spcPct val="113000"/>
              </a:lnSpc>
              <a:buFont typeface="Arial" panose="020B0604020202020204" pitchFamily="34" charset="0"/>
              <a:buChar char="•"/>
            </a:pPr>
            <a:r>
              <a:rPr lang="en-US" sz="2400" b="1" dirty="0">
                <a:solidFill>
                  <a:srgbClr val="C6093B"/>
                </a:solidFill>
              </a:rPr>
              <a:t>Easy to test </a:t>
            </a:r>
            <a:r>
              <a:rPr lang="en-US" sz="2400" b="1" dirty="0"/>
              <a:t>and</a:t>
            </a:r>
            <a:r>
              <a:rPr lang="en-US" sz="2400" b="1" dirty="0">
                <a:solidFill>
                  <a:srgbClr val="C6093B"/>
                </a:solidFill>
              </a:rPr>
              <a:t> easy to debug</a:t>
            </a:r>
          </a:p>
          <a:p>
            <a:pPr marL="800100" lvl="1" indent="-342900">
              <a:lnSpc>
                <a:spcPct val="113000"/>
              </a:lnSpc>
              <a:buFont typeface="Arial" panose="020B0604020202020204" pitchFamily="34" charset="0"/>
              <a:buChar char="•"/>
            </a:pPr>
            <a:r>
              <a:rPr lang="en-US" sz="2400" b="1" dirty="0"/>
              <a:t>Has potential to support </a:t>
            </a:r>
            <a:r>
              <a:rPr lang="en-US" sz="2400" b="1" dirty="0">
                <a:solidFill>
                  <a:srgbClr val="C6093B"/>
                </a:solidFill>
              </a:rPr>
              <a:t>multiprocessing</a:t>
            </a:r>
            <a:endParaRPr lang="en-US" sz="2400" b="1" dirty="0"/>
          </a:p>
        </p:txBody>
      </p:sp>
      <p:sp>
        <p:nvSpPr>
          <p:cNvPr id="4" name="Footer Placeholder 3">
            <a:extLst>
              <a:ext uri="{FF2B5EF4-FFF2-40B4-BE49-F238E27FC236}">
                <a16:creationId xmlns:a16="http://schemas.microsoft.com/office/drawing/2014/main" id="{509041D4-7C8E-490B-A6BB-935372428727}"/>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EDC4818B-AF48-9FE4-62A6-9583DB69275D}"/>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19</a:t>
            </a:fld>
            <a:endParaRPr lang="en-US" dirty="0"/>
          </a:p>
        </p:txBody>
      </p:sp>
      <p:sp>
        <p:nvSpPr>
          <p:cNvPr id="2" name="TextBox 1">
            <a:extLst>
              <a:ext uri="{FF2B5EF4-FFF2-40B4-BE49-F238E27FC236}">
                <a16:creationId xmlns:a16="http://schemas.microsoft.com/office/drawing/2014/main" id="{5CE7EEE5-C7CE-1DBE-C649-3FF9B5F30783}"/>
              </a:ext>
            </a:extLst>
          </p:cNvPr>
          <p:cNvSpPr txBox="1"/>
          <p:nvPr/>
        </p:nvSpPr>
        <p:spPr>
          <a:xfrm>
            <a:off x="762000" y="1219200"/>
            <a:ext cx="6781800" cy="861774"/>
          </a:xfrm>
          <a:prstGeom prst="rect">
            <a:avLst/>
          </a:prstGeom>
          <a:noFill/>
        </p:spPr>
        <p:txBody>
          <a:bodyPr wrap="square" rtlCol="0">
            <a:spAutoFit/>
          </a:bodyPr>
          <a:lstStyle/>
          <a:p>
            <a:r>
              <a:rPr lang="en-US" sz="2600" b="1" dirty="0">
                <a:solidFill>
                  <a:schemeClr val="tx2"/>
                </a:solidFill>
              </a:rPr>
              <a:t>What I Like about the New SAS Program</a:t>
            </a:r>
          </a:p>
          <a:p>
            <a:endParaRPr lang="en-US" dirty="0">
              <a:solidFill>
                <a:schemeClr val="tx2"/>
              </a:solidFill>
            </a:endParaRPr>
          </a:p>
        </p:txBody>
      </p:sp>
    </p:spTree>
    <p:extLst>
      <p:ext uri="{BB962C8B-B14F-4D97-AF65-F5344CB8AC3E}">
        <p14:creationId xmlns:p14="http://schemas.microsoft.com/office/powerpoint/2010/main" val="987298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7">
                                            <p:txEl>
                                              <p:pRg st="6" end="6"/>
                                            </p:txEl>
                                          </p:spTgt>
                                        </p:tgtEl>
                                        <p:attrNameLst>
                                          <p:attrName>r</p:attrName>
                                        </p:attrNameLst>
                                      </p:cBhvr>
                                    </p:animRot>
                                    <p:animRot by="-240000">
                                      <p:cBhvr>
                                        <p:cTn id="29" dur="200" fill="hold">
                                          <p:stCondLst>
                                            <p:cond delay="200"/>
                                          </p:stCondLst>
                                        </p:cTn>
                                        <p:tgtEl>
                                          <p:spTgt spid="7">
                                            <p:txEl>
                                              <p:pRg st="6" end="6"/>
                                            </p:txEl>
                                          </p:spTgt>
                                        </p:tgtEl>
                                        <p:attrNameLst>
                                          <p:attrName>r</p:attrName>
                                        </p:attrNameLst>
                                      </p:cBhvr>
                                    </p:animRot>
                                    <p:animRot by="240000">
                                      <p:cBhvr>
                                        <p:cTn id="30" dur="200" fill="hold">
                                          <p:stCondLst>
                                            <p:cond delay="400"/>
                                          </p:stCondLst>
                                        </p:cTn>
                                        <p:tgtEl>
                                          <p:spTgt spid="7">
                                            <p:txEl>
                                              <p:pRg st="6" end="6"/>
                                            </p:txEl>
                                          </p:spTgt>
                                        </p:tgtEl>
                                        <p:attrNameLst>
                                          <p:attrName>r</p:attrName>
                                        </p:attrNameLst>
                                      </p:cBhvr>
                                    </p:animRot>
                                    <p:animRot by="-240000">
                                      <p:cBhvr>
                                        <p:cTn id="31" dur="200" fill="hold">
                                          <p:stCondLst>
                                            <p:cond delay="600"/>
                                          </p:stCondLst>
                                        </p:cTn>
                                        <p:tgtEl>
                                          <p:spTgt spid="7">
                                            <p:txEl>
                                              <p:pRg st="6" end="6"/>
                                            </p:txEl>
                                          </p:spTgt>
                                        </p:tgtEl>
                                        <p:attrNameLst>
                                          <p:attrName>r</p:attrName>
                                        </p:attrNameLst>
                                      </p:cBhvr>
                                    </p:animRot>
                                    <p:animRot by="120000">
                                      <p:cBhvr>
                                        <p:cTn id="32" dur="200" fill="hold">
                                          <p:stCondLst>
                                            <p:cond delay="800"/>
                                          </p:stCondLst>
                                        </p:cTn>
                                        <p:tgtEl>
                                          <p:spTgt spid="7">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886700" cy="590931"/>
          </a:xfrm>
        </p:spPr>
        <p:txBody>
          <a:bodyPr/>
          <a:lstStyle/>
          <a:p>
            <a:r>
              <a:rPr lang="en-US" sz="3600" b="1" dirty="0"/>
              <a:t>Plan </a:t>
            </a:r>
          </a:p>
        </p:txBody>
      </p:sp>
      <p:sp>
        <p:nvSpPr>
          <p:cNvPr id="3" name="Content Placeholder 2"/>
          <p:cNvSpPr>
            <a:spLocks noGrp="1"/>
          </p:cNvSpPr>
          <p:nvPr>
            <p:ph idx="1"/>
          </p:nvPr>
        </p:nvSpPr>
        <p:spPr>
          <a:xfrm>
            <a:off x="609600" y="2133600"/>
            <a:ext cx="7886700" cy="2272673"/>
          </a:xfrm>
        </p:spPr>
        <p:txBody>
          <a:bodyPr/>
          <a:lstStyle/>
          <a:p>
            <a:pPr marL="457200" indent="-457200">
              <a:buFont typeface="Arial" panose="020B0604020202020204" pitchFamily="34" charset="0"/>
              <a:buChar char="•"/>
            </a:pPr>
            <a:r>
              <a:rPr lang="en-US" sz="2800" dirty="0"/>
              <a:t>Presentation first without pause for questions</a:t>
            </a:r>
          </a:p>
          <a:p>
            <a:pPr marL="457200" indent="-457200">
              <a:buFont typeface="Arial" panose="020B0604020202020204" pitchFamily="34" charset="0"/>
              <a:buChar char="•"/>
            </a:pPr>
            <a:r>
              <a:rPr lang="en-US" sz="2800" dirty="0"/>
              <a:t>Q&amp;A session follows</a:t>
            </a:r>
          </a:p>
          <a:p>
            <a:pPr marL="457200" indent="-457200">
              <a:buFont typeface="Arial" panose="020B0604020202020204" pitchFamily="34" charset="0"/>
              <a:buChar char="•"/>
            </a:pPr>
            <a:r>
              <a:rPr lang="en-US" sz="2800" dirty="0"/>
              <a:t>Slides and sample programs will be shared afterward</a:t>
            </a:r>
          </a:p>
        </p:txBody>
      </p:sp>
      <p:sp>
        <p:nvSpPr>
          <p:cNvPr id="5" name="Slide Number Placeholder 4"/>
          <p:cNvSpPr>
            <a:spLocks noGrp="1"/>
          </p:cNvSpPr>
          <p:nvPr>
            <p:ph type="sldNum" sz="quarter" idx="12"/>
          </p:nvPr>
        </p:nvSpPr>
        <p:spPr/>
        <p:txBody>
          <a:bodyPr/>
          <a:lstStyle/>
          <a:p>
            <a:fld id="{68EE525B-90CE-4B14-91B6-1BFA233CFAA5}" type="slidenum">
              <a:rPr lang="en-US" smtClean="0"/>
              <a:t>2</a:t>
            </a:fld>
            <a:endParaRPr lang="en-US" dirty="0"/>
          </a:p>
        </p:txBody>
      </p:sp>
      <p:sp>
        <p:nvSpPr>
          <p:cNvPr id="6" name="Footer Placeholder 3"/>
          <p:cNvSpPr>
            <a:spLocks noGrp="1"/>
          </p:cNvSpPr>
          <p:nvPr>
            <p:ph type="ftr" sz="quarter" idx="11"/>
          </p:nvPr>
        </p:nvSpPr>
        <p:spPr>
          <a:xfrm>
            <a:off x="5915025" y="6512013"/>
            <a:ext cx="3086100" cy="365125"/>
          </a:xfrm>
        </p:spPr>
        <p:txBody>
          <a:bodyPr/>
          <a:lstStyle/>
          <a:p>
            <a:r>
              <a:rPr lang="en-US" dirty="0">
                <a:solidFill>
                  <a:schemeClr val="bg1"/>
                </a:solidFill>
              </a:rPr>
              <a:t>Wharton Research Data Services</a:t>
            </a:r>
          </a:p>
        </p:txBody>
      </p:sp>
    </p:spTree>
    <p:extLst>
      <p:ext uri="{BB962C8B-B14F-4D97-AF65-F5344CB8AC3E}">
        <p14:creationId xmlns:p14="http://schemas.microsoft.com/office/powerpoint/2010/main" val="3705186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BDD73-4B0B-BE2A-672B-7B285A4BCE0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2F0C2CE-A669-724D-2E2C-F9889BEA3067}"/>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D264CF49-BB15-A0B1-9F66-E1F91C997F9B}"/>
              </a:ext>
            </a:extLst>
          </p:cNvPr>
          <p:cNvSpPr>
            <a:spLocks noGrp="1"/>
          </p:cNvSpPr>
          <p:nvPr>
            <p:ph idx="1"/>
          </p:nvPr>
        </p:nvSpPr>
        <p:spPr>
          <a:xfrm>
            <a:off x="533400" y="1176147"/>
            <a:ext cx="7886700" cy="3230884"/>
          </a:xfrm>
        </p:spPr>
        <p:txBody>
          <a:bodyPr>
            <a:spAutoFit/>
          </a:bodyPr>
          <a:lstStyle/>
          <a:p>
            <a:pPr lvl="1">
              <a:lnSpc>
                <a:spcPct val="113000"/>
              </a:lnSpc>
            </a:pPr>
            <a:r>
              <a:rPr lang="en-US" sz="2400" b="1" dirty="0"/>
              <a:t>About Testing and Debugging</a:t>
            </a:r>
          </a:p>
          <a:p>
            <a:pPr marL="800100" lvl="1" indent="-342900">
              <a:lnSpc>
                <a:spcPct val="113000"/>
              </a:lnSpc>
              <a:buFont typeface="Arial" panose="020B0604020202020204" pitchFamily="34" charset="0"/>
              <a:buChar char="•"/>
            </a:pPr>
            <a:r>
              <a:rPr lang="en-US" sz="2400" b="1" dirty="0"/>
              <a:t>We can use a </a:t>
            </a:r>
            <a:r>
              <a:rPr lang="en-US" sz="2400" b="1" dirty="0">
                <a:solidFill>
                  <a:srgbClr val="C00000"/>
                </a:solidFill>
              </a:rPr>
              <a:t>where statement </a:t>
            </a:r>
            <a:r>
              <a:rPr lang="en-US" sz="2400" b="1" dirty="0"/>
              <a:t>to </a:t>
            </a:r>
            <a:r>
              <a:rPr lang="en-US" sz="2400" b="1" dirty="0">
                <a:solidFill>
                  <a:srgbClr val="C00000"/>
                </a:solidFill>
              </a:rPr>
              <a:t>subset</a:t>
            </a:r>
            <a:r>
              <a:rPr lang="en-US" sz="2400" b="1" dirty="0"/>
              <a:t> rawsas.csmar_dd_table_level to only run the program on selected tables and then check the shorter version of the output SAS program</a:t>
            </a:r>
          </a:p>
          <a:p>
            <a:pPr lvl="1">
              <a:lnSpc>
                <a:spcPct val="113000"/>
              </a:lnSpc>
            </a:pPr>
            <a:endParaRPr lang="en-US" sz="2000" b="1" dirty="0"/>
          </a:p>
          <a:p>
            <a:pPr lvl="1">
              <a:lnSpc>
                <a:spcPct val="113000"/>
              </a:lnSpc>
            </a:pPr>
            <a:endParaRPr lang="en-US" sz="2000" b="1" dirty="0"/>
          </a:p>
        </p:txBody>
      </p:sp>
      <p:sp>
        <p:nvSpPr>
          <p:cNvPr id="4" name="Footer Placeholder 3">
            <a:extLst>
              <a:ext uri="{FF2B5EF4-FFF2-40B4-BE49-F238E27FC236}">
                <a16:creationId xmlns:a16="http://schemas.microsoft.com/office/drawing/2014/main" id="{53C6A19D-65CA-DC4D-D545-19797456368D}"/>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68EF4749-B5BB-6722-12E3-81850EE35ABB}"/>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20</a:t>
            </a:fld>
            <a:endParaRPr lang="en-US" dirty="0"/>
          </a:p>
        </p:txBody>
      </p:sp>
      <p:pic>
        <p:nvPicPr>
          <p:cNvPr id="9" name="Picture 8" descr="A screen shot of a computer&#10;&#10;AI-generated content may be incorrect.">
            <a:extLst>
              <a:ext uri="{FF2B5EF4-FFF2-40B4-BE49-F238E27FC236}">
                <a16:creationId xmlns:a16="http://schemas.microsoft.com/office/drawing/2014/main" id="{C803677E-4359-8904-6F8A-6D614F746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429000"/>
            <a:ext cx="4132121" cy="2895369"/>
          </a:xfrm>
          <a:prstGeom prst="rect">
            <a:avLst/>
          </a:prstGeom>
        </p:spPr>
      </p:pic>
    </p:spTree>
    <p:extLst>
      <p:ext uri="{BB962C8B-B14F-4D97-AF65-F5344CB8AC3E}">
        <p14:creationId xmlns:p14="http://schemas.microsoft.com/office/powerpoint/2010/main" val="3518894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1A2C-45F7-434E-8671-9509D2848127}"/>
            </a:ext>
          </a:extLst>
        </p:cNvPr>
        <p:cNvGrpSpPr/>
        <p:nvPr/>
      </p:nvGrpSpPr>
      <p:grpSpPr>
        <a:xfrm>
          <a:off x="0" y="0"/>
          <a:ext cx="0" cy="0"/>
          <a:chOff x="0" y="0"/>
          <a:chExt cx="0" cy="0"/>
        </a:xfrm>
      </p:grpSpPr>
      <p:sp>
        <p:nvSpPr>
          <p:cNvPr id="7" name="Subtitle 4">
            <a:extLst>
              <a:ext uri="{FF2B5EF4-FFF2-40B4-BE49-F238E27FC236}">
                <a16:creationId xmlns:a16="http://schemas.microsoft.com/office/drawing/2014/main" id="{6ABE14EB-60F1-0B3F-CC1A-8BDBB05B83EC}"/>
              </a:ext>
            </a:extLst>
          </p:cNvPr>
          <p:cNvSpPr>
            <a:spLocks noGrp="1"/>
          </p:cNvSpPr>
          <p:nvPr>
            <p:ph idx="1"/>
          </p:nvPr>
        </p:nvSpPr>
        <p:spPr>
          <a:xfrm>
            <a:off x="533400" y="1176147"/>
            <a:ext cx="7886700" cy="2459969"/>
          </a:xfrm>
        </p:spPr>
        <p:txBody>
          <a:bodyPr>
            <a:spAutoFit/>
          </a:bodyPr>
          <a:lstStyle/>
          <a:p>
            <a:pPr lvl="1">
              <a:lnSpc>
                <a:spcPct val="113000"/>
              </a:lnSpc>
            </a:pPr>
            <a:r>
              <a:rPr lang="en-US" sz="2400" b="1" dirty="0"/>
              <a:t>Possible Future Improvement to the New Program</a:t>
            </a:r>
          </a:p>
          <a:p>
            <a:pPr lvl="1">
              <a:lnSpc>
                <a:spcPct val="113000"/>
              </a:lnSpc>
            </a:pPr>
            <a:endParaRPr lang="en-US" sz="2000" b="1" dirty="0"/>
          </a:p>
          <a:p>
            <a:pPr marL="800100" lvl="1" indent="-342900">
              <a:lnSpc>
                <a:spcPct val="113000"/>
              </a:lnSpc>
              <a:buFont typeface="Arial" panose="020B0604020202020204" pitchFamily="34" charset="0"/>
              <a:buChar char="•"/>
            </a:pPr>
            <a:r>
              <a:rPr lang="en-US" sz="2400" b="1" dirty="0">
                <a:solidFill>
                  <a:srgbClr val="C6093B"/>
                </a:solidFill>
              </a:rPr>
              <a:t>Sequential Processing  </a:t>
            </a:r>
            <a:r>
              <a:rPr lang="en-US" sz="2400" b="1" dirty="0"/>
              <a:t>to</a:t>
            </a:r>
            <a:r>
              <a:rPr lang="en-US" sz="2400" b="1" dirty="0">
                <a:solidFill>
                  <a:srgbClr val="C6093B"/>
                </a:solidFill>
              </a:rPr>
              <a:t>  Multiprocessing</a:t>
            </a:r>
            <a:r>
              <a:rPr lang="en-US" sz="2400" b="1" dirty="0"/>
              <a:t> </a:t>
            </a:r>
          </a:p>
          <a:p>
            <a:pPr lvl="1">
              <a:lnSpc>
                <a:spcPct val="113000"/>
              </a:lnSpc>
            </a:pPr>
            <a:r>
              <a:rPr lang="en-US" sz="2400" b="1" dirty="0"/>
              <a:t>Split the input datasets and run the program on them in parallel</a:t>
            </a:r>
            <a:endParaRPr lang="en-US" sz="2000" b="1" dirty="0"/>
          </a:p>
        </p:txBody>
      </p:sp>
      <p:sp>
        <p:nvSpPr>
          <p:cNvPr id="6" name="Title 1">
            <a:extLst>
              <a:ext uri="{FF2B5EF4-FFF2-40B4-BE49-F238E27FC236}">
                <a16:creationId xmlns:a16="http://schemas.microsoft.com/office/drawing/2014/main" id="{416BF987-4202-ADD9-639E-088FC54B84BD}"/>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4" name="Footer Placeholder 3">
            <a:extLst>
              <a:ext uri="{FF2B5EF4-FFF2-40B4-BE49-F238E27FC236}">
                <a16:creationId xmlns:a16="http://schemas.microsoft.com/office/drawing/2014/main" id="{2F93E348-5C46-F739-56C9-EAF3B0551396}"/>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2792CA3B-57AF-8E66-D6CA-F341987003D0}"/>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21</a:t>
            </a:fld>
            <a:endParaRPr lang="en-US" dirty="0"/>
          </a:p>
        </p:txBody>
      </p:sp>
    </p:spTree>
    <p:extLst>
      <p:ext uri="{BB962C8B-B14F-4D97-AF65-F5344CB8AC3E}">
        <p14:creationId xmlns:p14="http://schemas.microsoft.com/office/powerpoint/2010/main" val="1574958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C6665-CFDE-CDC4-FD5B-88AF84042CC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C62396A-40A5-427A-62B5-9A8B25CE212D}"/>
              </a:ext>
            </a:extLst>
          </p:cNvPr>
          <p:cNvSpPr>
            <a:spLocks noGrp="1"/>
          </p:cNvSpPr>
          <p:nvPr>
            <p:ph type="title"/>
          </p:nvPr>
        </p:nvSpPr>
        <p:spPr>
          <a:xfrm>
            <a:off x="422586" y="365126"/>
            <a:ext cx="7886700" cy="858505"/>
          </a:xfrm>
        </p:spPr>
        <p:txBody>
          <a:bodyPr/>
          <a:lstStyle/>
          <a:p>
            <a:pPr>
              <a:lnSpc>
                <a:spcPct val="113000"/>
              </a:lnSpc>
            </a:pPr>
            <a:r>
              <a:rPr lang="en-US" sz="4800" b="1" dirty="0"/>
              <a:t>FAQ</a:t>
            </a:r>
          </a:p>
        </p:txBody>
      </p:sp>
      <p:sp>
        <p:nvSpPr>
          <p:cNvPr id="7" name="Subtitle 4">
            <a:extLst>
              <a:ext uri="{FF2B5EF4-FFF2-40B4-BE49-F238E27FC236}">
                <a16:creationId xmlns:a16="http://schemas.microsoft.com/office/drawing/2014/main" id="{D1661C4A-99DD-3E6C-015A-538DB1E96FF2}"/>
              </a:ext>
            </a:extLst>
          </p:cNvPr>
          <p:cNvSpPr>
            <a:spLocks noGrp="1"/>
          </p:cNvSpPr>
          <p:nvPr>
            <p:ph idx="1"/>
          </p:nvPr>
        </p:nvSpPr>
        <p:spPr>
          <a:xfrm>
            <a:off x="628650" y="2136831"/>
            <a:ext cx="7886700" cy="1869423"/>
          </a:xfrm>
        </p:spPr>
        <p:txBody>
          <a:bodyPr>
            <a:spAutoFit/>
          </a:bodyPr>
          <a:lstStyle/>
          <a:p>
            <a:pPr marL="457200" indent="-457200">
              <a:buFont typeface="+mj-lt"/>
              <a:buAutoNum type="arabicPeriod"/>
            </a:pPr>
            <a:r>
              <a:rPr lang="en-US" b="1" dirty="0"/>
              <a:t>Why do we use SAS to write the output SAS program? Why not use other programming languages like Python?</a:t>
            </a:r>
          </a:p>
          <a:p>
            <a:pPr marL="457200" indent="-457200">
              <a:buFont typeface="+mj-lt"/>
              <a:buAutoNum type="arabicPeriod"/>
            </a:pPr>
            <a:r>
              <a:rPr lang="en-US" b="1" dirty="0"/>
              <a:t>Why didn’t we go automation earlier?</a:t>
            </a:r>
          </a:p>
        </p:txBody>
      </p:sp>
      <p:sp>
        <p:nvSpPr>
          <p:cNvPr id="4" name="Footer Placeholder 3">
            <a:extLst>
              <a:ext uri="{FF2B5EF4-FFF2-40B4-BE49-F238E27FC236}">
                <a16:creationId xmlns:a16="http://schemas.microsoft.com/office/drawing/2014/main" id="{1CB1303C-861A-72F9-7E65-3CC0DD8051ED}"/>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10F0F496-1F07-39D3-BA53-82BD531598BE}"/>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22</a:t>
            </a:fld>
            <a:endParaRPr lang="en-US" dirty="0"/>
          </a:p>
        </p:txBody>
      </p:sp>
    </p:spTree>
    <p:extLst>
      <p:ext uri="{BB962C8B-B14F-4D97-AF65-F5344CB8AC3E}">
        <p14:creationId xmlns:p14="http://schemas.microsoft.com/office/powerpoint/2010/main" val="1689095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noGrp="1"/>
          </p:cNvSpPr>
          <p:nvPr>
            <p:ph idx="1"/>
          </p:nvPr>
        </p:nvSpPr>
        <p:spPr>
          <a:xfrm>
            <a:off x="457755" y="1676400"/>
            <a:ext cx="7886700" cy="1472583"/>
          </a:xfrm>
        </p:spPr>
        <p:txBody>
          <a:bodyPr>
            <a:spAutoFit/>
          </a:bodyPr>
          <a:lstStyle/>
          <a:p>
            <a:pPr marL="0" indent="0">
              <a:lnSpc>
                <a:spcPct val="113000"/>
              </a:lnSpc>
              <a:buNone/>
            </a:pPr>
            <a:endParaRPr lang="en-US" sz="3600" b="1" dirty="0"/>
          </a:p>
          <a:p>
            <a:pPr marL="0" indent="0">
              <a:lnSpc>
                <a:spcPct val="113000"/>
              </a:lnSpc>
              <a:buNone/>
            </a:pPr>
            <a:r>
              <a:rPr lang="en-US" sz="3600" b="1" dirty="0"/>
              <a:t>                              </a:t>
            </a:r>
          </a:p>
        </p:txBody>
      </p:sp>
      <p:sp>
        <p:nvSpPr>
          <p:cNvPr id="4" name="Footer Placeholder 3"/>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p:cNvSpPr>
            <a:spLocks noGrp="1"/>
          </p:cNvSpPr>
          <p:nvPr>
            <p:ph type="sldNum" sz="quarter" idx="12"/>
          </p:nvPr>
        </p:nvSpPr>
        <p:spPr>
          <a:xfrm>
            <a:off x="6943725" y="6138379"/>
            <a:ext cx="2057400" cy="365125"/>
          </a:xfrm>
        </p:spPr>
        <p:txBody>
          <a:bodyPr/>
          <a:lstStyle/>
          <a:p>
            <a:fld id="{68EE525B-90CE-4B14-91B6-1BFA233CFAA5}" type="slidenum">
              <a:rPr lang="en-US" smtClean="0"/>
              <a:t>23</a:t>
            </a:fld>
            <a:endParaRPr lang="en-US" dirty="0"/>
          </a:p>
        </p:txBody>
      </p:sp>
      <p:pic>
        <p:nvPicPr>
          <p:cNvPr id="3" name="Picture 2" descr="AI generated Q&amp;A picture">
            <a:extLst>
              <a:ext uri="{FF2B5EF4-FFF2-40B4-BE49-F238E27FC236}">
                <a16:creationId xmlns:a16="http://schemas.microsoft.com/office/drawing/2014/main" id="{268DEACA-EF5D-9786-D518-9006F3B06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364259"/>
            <a:ext cx="3429000" cy="3429000"/>
          </a:xfrm>
          <a:prstGeom prst="rect">
            <a:avLst/>
          </a:prstGeom>
        </p:spPr>
      </p:pic>
    </p:spTree>
    <p:extLst>
      <p:ext uri="{BB962C8B-B14F-4D97-AF65-F5344CB8AC3E}">
        <p14:creationId xmlns:p14="http://schemas.microsoft.com/office/powerpoint/2010/main" val="2820762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2819400"/>
            <a:ext cx="7886700" cy="923330"/>
          </a:xfrm>
        </p:spPr>
        <p:txBody>
          <a:bodyPr/>
          <a:lstStyle/>
          <a:p>
            <a:r>
              <a:rPr lang="en-US" sz="6000" dirty="0"/>
              <a:t>Thanks </a:t>
            </a:r>
            <a:r>
              <a:rPr lang="en-US" sz="6000" dirty="0">
                <a:sym typeface="Wingdings" panose="05000000000000000000" pitchFamily="2" charset="2"/>
              </a:rPr>
              <a:t></a:t>
            </a:r>
            <a:endParaRPr lang="en-US" sz="6000" dirty="0"/>
          </a:p>
        </p:txBody>
      </p:sp>
      <p:sp>
        <p:nvSpPr>
          <p:cNvPr id="4" name="Footer Placeholder 3"/>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p:cNvSpPr>
            <a:spLocks noGrp="1"/>
          </p:cNvSpPr>
          <p:nvPr>
            <p:ph type="sldNum" sz="quarter" idx="12"/>
          </p:nvPr>
        </p:nvSpPr>
        <p:spPr>
          <a:xfrm>
            <a:off x="6943725" y="6138379"/>
            <a:ext cx="2057400" cy="365125"/>
          </a:xfrm>
        </p:spPr>
        <p:txBody>
          <a:bodyPr/>
          <a:lstStyle/>
          <a:p>
            <a:fld id="{68EE525B-90CE-4B14-91B6-1BFA233CFAA5}" type="slidenum">
              <a:rPr lang="en-US" smtClean="0"/>
              <a:t>24</a:t>
            </a:fld>
            <a:endParaRPr lang="en-US" dirty="0"/>
          </a:p>
        </p:txBody>
      </p:sp>
    </p:spTree>
    <p:extLst>
      <p:ext uri="{BB962C8B-B14F-4D97-AF65-F5344CB8AC3E}">
        <p14:creationId xmlns:p14="http://schemas.microsoft.com/office/powerpoint/2010/main" val="2871147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86" y="465831"/>
            <a:ext cx="7886700" cy="590931"/>
          </a:xfrm>
        </p:spPr>
        <p:txBody>
          <a:bodyPr/>
          <a:lstStyle/>
          <a:p>
            <a:r>
              <a:rPr lang="en-US" sz="3600" b="1" dirty="0"/>
              <a:t>What I will Cover Today</a:t>
            </a:r>
          </a:p>
        </p:txBody>
      </p:sp>
      <p:sp>
        <p:nvSpPr>
          <p:cNvPr id="3" name="Content Placeholder 2"/>
          <p:cNvSpPr>
            <a:spLocks noGrp="1"/>
          </p:cNvSpPr>
          <p:nvPr>
            <p:ph idx="1"/>
          </p:nvPr>
        </p:nvSpPr>
        <p:spPr>
          <a:xfrm>
            <a:off x="381000" y="1600200"/>
            <a:ext cx="7886700" cy="3413307"/>
          </a:xfrm>
        </p:spPr>
        <p:txBody>
          <a:bodyPr/>
          <a:lstStyle/>
          <a:p>
            <a:pPr marL="742950" lvl="1" indent="-285750">
              <a:buFont typeface="Arial" panose="020B0604020202020204" pitchFamily="34" charset="0"/>
              <a:buChar char="•"/>
            </a:pPr>
            <a:r>
              <a:rPr lang="en-US" sz="2800" dirty="0"/>
              <a:t>Share a real example from my work at the WRDS Data Team, where I developed a single SAS program to replace hundreds of individual SAS scripts. </a:t>
            </a:r>
          </a:p>
          <a:p>
            <a:pPr lvl="1"/>
            <a:r>
              <a:rPr lang="en-US" sz="2400" dirty="0"/>
              <a:t>The new program automatically generates and executes SAS code based on two input datasets, and cleans hundreds of SAS datasets. </a:t>
            </a:r>
          </a:p>
        </p:txBody>
      </p:sp>
      <p:sp>
        <p:nvSpPr>
          <p:cNvPr id="5" name="Slide Number Placeholder 4"/>
          <p:cNvSpPr>
            <a:spLocks noGrp="1"/>
          </p:cNvSpPr>
          <p:nvPr>
            <p:ph type="sldNum" sz="quarter" idx="12"/>
          </p:nvPr>
        </p:nvSpPr>
        <p:spPr/>
        <p:txBody>
          <a:bodyPr/>
          <a:lstStyle/>
          <a:p>
            <a:fld id="{68EE525B-90CE-4B14-91B6-1BFA233CFAA5}" type="slidenum">
              <a:rPr lang="en-US" smtClean="0"/>
              <a:t>3</a:t>
            </a:fld>
            <a:endParaRPr lang="en-US" dirty="0"/>
          </a:p>
        </p:txBody>
      </p:sp>
      <p:sp>
        <p:nvSpPr>
          <p:cNvPr id="6" name="Footer Placeholder 3"/>
          <p:cNvSpPr>
            <a:spLocks noGrp="1"/>
          </p:cNvSpPr>
          <p:nvPr>
            <p:ph type="ftr" sz="quarter" idx="11"/>
          </p:nvPr>
        </p:nvSpPr>
        <p:spPr>
          <a:xfrm>
            <a:off x="5915025" y="6512013"/>
            <a:ext cx="3086100" cy="365125"/>
          </a:xfrm>
        </p:spPr>
        <p:txBody>
          <a:bodyPr/>
          <a:lstStyle/>
          <a:p>
            <a:r>
              <a:rPr lang="en-US" dirty="0">
                <a:solidFill>
                  <a:schemeClr val="bg1"/>
                </a:solidFill>
              </a:rPr>
              <a:t>Wharton Research Data Services</a:t>
            </a:r>
          </a:p>
        </p:txBody>
      </p:sp>
    </p:spTree>
    <p:extLst>
      <p:ext uri="{BB962C8B-B14F-4D97-AF65-F5344CB8AC3E}">
        <p14:creationId xmlns:p14="http://schemas.microsoft.com/office/powerpoint/2010/main" val="10596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86" y="365126"/>
            <a:ext cx="7886700" cy="590931"/>
          </a:xfrm>
        </p:spPr>
        <p:txBody>
          <a:bodyPr/>
          <a:lstStyle/>
          <a:p>
            <a:r>
              <a:rPr lang="en-US" sz="3600" b="1" dirty="0"/>
              <a:t>Some Background Information</a:t>
            </a:r>
          </a:p>
        </p:txBody>
      </p:sp>
      <p:sp>
        <p:nvSpPr>
          <p:cNvPr id="3" name="Content Placeholder 2"/>
          <p:cNvSpPr>
            <a:spLocks noGrp="1"/>
          </p:cNvSpPr>
          <p:nvPr>
            <p:ph idx="1"/>
          </p:nvPr>
        </p:nvSpPr>
        <p:spPr>
          <a:xfrm>
            <a:off x="422586" y="1029172"/>
            <a:ext cx="8035614" cy="4890378"/>
          </a:xfrm>
        </p:spPr>
        <p:txBody>
          <a:bodyPr/>
          <a:lstStyle/>
          <a:p>
            <a:pPr marL="342900" indent="-342900">
              <a:buFont typeface="Arial" panose="020B0604020202020204" pitchFamily="34" charset="0"/>
              <a:buChar char="•"/>
            </a:pPr>
            <a:r>
              <a:rPr lang="en-US" b="1" dirty="0"/>
              <a:t>About </a:t>
            </a:r>
            <a:r>
              <a:rPr lang="en-US" sz="2000" b="1" dirty="0"/>
              <a:t>Wharton Research Data Services (WRDS)</a:t>
            </a:r>
          </a:p>
          <a:p>
            <a:pPr marL="800100" lvl="1" indent="-342900">
              <a:buFont typeface="Arial" panose="020B0604020202020204" pitchFamily="34" charset="0"/>
              <a:buChar char="•"/>
            </a:pPr>
            <a:r>
              <a:rPr lang="en-US" sz="2000" dirty="0"/>
              <a:t>Part of </a:t>
            </a:r>
            <a:r>
              <a:rPr lang="en-US" sz="2000" b="1" dirty="0"/>
              <a:t>the Wharton School</a:t>
            </a:r>
          </a:p>
          <a:p>
            <a:pPr marL="800100" lvl="1" indent="-342900">
              <a:buFont typeface="Arial" panose="020B0604020202020204" pitchFamily="34" charset="0"/>
              <a:buChar char="•"/>
            </a:pPr>
            <a:r>
              <a:rPr lang="en-US" sz="2000" dirty="0"/>
              <a:t>500+ subscribers in 38 countries (mainly universities)</a:t>
            </a:r>
          </a:p>
          <a:p>
            <a:pPr marL="742950" lvl="1" indent="-285750">
              <a:buFont typeface="Arial" panose="020B0604020202020204" pitchFamily="34" charset="0"/>
              <a:buChar char="•"/>
            </a:pPr>
            <a:r>
              <a:rPr lang="en-US" sz="2000" dirty="0"/>
              <a:t>About 80 data vendors </a:t>
            </a:r>
          </a:p>
          <a:p>
            <a:pPr lvl="1"/>
            <a:r>
              <a:rPr lang="en-US" sz="2000" dirty="0"/>
              <a:t>	CRSP, FactSet, LSEG, Moody’s, NYSE, S&amp;P Global, SEC, … </a:t>
            </a:r>
          </a:p>
          <a:p>
            <a:pPr marL="742950" lvl="1" indent="-285750">
              <a:buFont typeface="Arial" panose="020B0604020202020204" pitchFamily="34" charset="0"/>
              <a:buChar char="•"/>
            </a:pPr>
            <a:r>
              <a:rPr lang="en-US" sz="2000" dirty="0"/>
              <a:t>WRDS hosts data across all disciplines, including Accounting, Banking, Economics, ESG, Finance, Healthcare, Insurance, and etc., giving users the power to access and analyze complex information through different interfaces</a:t>
            </a:r>
          </a:p>
          <a:p>
            <a:pPr marL="742950" lvl="1" indent="-285750">
              <a:buFont typeface="Arial" panose="020B0604020202020204" pitchFamily="34" charset="0"/>
              <a:buChar char="•"/>
            </a:pPr>
            <a:r>
              <a:rPr lang="en-US" sz="2000" dirty="0"/>
              <a:t>We provide researchers and students with data and tools</a:t>
            </a:r>
          </a:p>
          <a:p>
            <a:pPr marL="742950" lvl="1" indent="-285750">
              <a:buFont typeface="Arial" panose="020B0604020202020204" pitchFamily="34" charset="0"/>
              <a:buChar char="•"/>
            </a:pPr>
            <a:r>
              <a:rPr lang="en-US" sz="2000" dirty="0"/>
              <a:t>We promote transparency in this world</a:t>
            </a:r>
          </a:p>
        </p:txBody>
      </p:sp>
      <p:sp>
        <p:nvSpPr>
          <p:cNvPr id="5" name="Slide Number Placeholder 4"/>
          <p:cNvSpPr>
            <a:spLocks noGrp="1"/>
          </p:cNvSpPr>
          <p:nvPr>
            <p:ph type="sldNum" sz="quarter" idx="12"/>
          </p:nvPr>
        </p:nvSpPr>
        <p:spPr/>
        <p:txBody>
          <a:bodyPr/>
          <a:lstStyle/>
          <a:p>
            <a:fld id="{68EE525B-90CE-4B14-91B6-1BFA233CFAA5}" type="slidenum">
              <a:rPr lang="en-US" smtClean="0"/>
              <a:t>4</a:t>
            </a:fld>
            <a:endParaRPr lang="en-US" dirty="0"/>
          </a:p>
        </p:txBody>
      </p:sp>
      <p:sp>
        <p:nvSpPr>
          <p:cNvPr id="6" name="Footer Placeholder 3"/>
          <p:cNvSpPr>
            <a:spLocks noGrp="1"/>
          </p:cNvSpPr>
          <p:nvPr>
            <p:ph type="ftr" sz="quarter" idx="11"/>
          </p:nvPr>
        </p:nvSpPr>
        <p:spPr>
          <a:xfrm>
            <a:off x="5915025" y="6512013"/>
            <a:ext cx="3086100" cy="365125"/>
          </a:xfrm>
        </p:spPr>
        <p:txBody>
          <a:bodyPr/>
          <a:lstStyle/>
          <a:p>
            <a:r>
              <a:rPr lang="en-US" dirty="0">
                <a:solidFill>
                  <a:schemeClr val="bg1"/>
                </a:solidFill>
              </a:rPr>
              <a:t>Wharton Research Data Services</a:t>
            </a:r>
          </a:p>
        </p:txBody>
      </p:sp>
    </p:spTree>
    <p:extLst>
      <p:ext uri="{BB962C8B-B14F-4D97-AF65-F5344CB8AC3E}">
        <p14:creationId xmlns:p14="http://schemas.microsoft.com/office/powerpoint/2010/main" val="230450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screenshot of https://wrds-jupyter.wharton.upenn.edu/ (Jupyter Notebook SAS code)">
            <a:extLst>
              <a:ext uri="{FF2B5EF4-FFF2-40B4-BE49-F238E27FC236}">
                <a16:creationId xmlns:a16="http://schemas.microsoft.com/office/drawing/2014/main" id="{3DC55EBD-0B33-9976-2B61-6A2FA2E32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15" y="1644810"/>
            <a:ext cx="8363085" cy="3729038"/>
          </a:xfrm>
          <a:prstGeom prst="rect">
            <a:avLst/>
          </a:prstGeom>
          <a:ln w="3175">
            <a:solidFill>
              <a:srgbClr val="D6D3CB"/>
            </a:solidFill>
          </a:ln>
        </p:spPr>
      </p:pic>
      <p:sp>
        <p:nvSpPr>
          <p:cNvPr id="2" name="Title 1"/>
          <p:cNvSpPr>
            <a:spLocks noGrp="1"/>
          </p:cNvSpPr>
          <p:nvPr>
            <p:ph type="title"/>
          </p:nvPr>
        </p:nvSpPr>
        <p:spPr>
          <a:xfrm>
            <a:off x="422586" y="365126"/>
            <a:ext cx="7886700" cy="590931"/>
          </a:xfrm>
        </p:spPr>
        <p:txBody>
          <a:bodyPr/>
          <a:lstStyle/>
          <a:p>
            <a:r>
              <a:rPr lang="en-US" sz="3600" b="1" dirty="0"/>
              <a:t>WRDS Interfaces</a:t>
            </a:r>
          </a:p>
        </p:txBody>
      </p:sp>
      <p:sp>
        <p:nvSpPr>
          <p:cNvPr id="3" name="Content Placeholder 2"/>
          <p:cNvSpPr>
            <a:spLocks noGrp="1"/>
          </p:cNvSpPr>
          <p:nvPr>
            <p:ph idx="1"/>
          </p:nvPr>
        </p:nvSpPr>
        <p:spPr>
          <a:xfrm>
            <a:off x="422586" y="1029173"/>
            <a:ext cx="7502214" cy="542521"/>
          </a:xfrm>
        </p:spPr>
        <p:txBody>
          <a:bodyPr/>
          <a:lstStyle/>
          <a:p>
            <a:pPr lvl="1"/>
            <a:r>
              <a:rPr lang="en-US" sz="2800" dirty="0"/>
              <a:t>Here are some examples</a:t>
            </a:r>
          </a:p>
        </p:txBody>
      </p:sp>
      <p:sp>
        <p:nvSpPr>
          <p:cNvPr id="5" name="Slide Number Placeholder 4"/>
          <p:cNvSpPr>
            <a:spLocks noGrp="1"/>
          </p:cNvSpPr>
          <p:nvPr>
            <p:ph type="sldNum" sz="quarter" idx="12"/>
          </p:nvPr>
        </p:nvSpPr>
        <p:spPr/>
        <p:txBody>
          <a:bodyPr/>
          <a:lstStyle/>
          <a:p>
            <a:fld id="{68EE525B-90CE-4B14-91B6-1BFA233CFAA5}" type="slidenum">
              <a:rPr lang="en-US" smtClean="0"/>
              <a:t>5</a:t>
            </a:fld>
            <a:endParaRPr lang="en-US" dirty="0"/>
          </a:p>
        </p:txBody>
      </p:sp>
      <p:pic>
        <p:nvPicPr>
          <p:cNvPr id="7" name="Picture 6" descr="A screenshot of ???"/>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219200" y="1796791"/>
            <a:ext cx="6349926" cy="4407518"/>
          </a:xfrm>
          <a:prstGeom prst="rect">
            <a:avLst/>
          </a:prstGeom>
          <a:ln w="3175">
            <a:solidFill>
              <a:srgbClr val="D6D3CB"/>
            </a:solidFill>
          </a:ln>
        </p:spPr>
      </p:pic>
      <p:pic>
        <p:nvPicPr>
          <p:cNvPr id="8" name="Picture 7" descr="A screenshot of SAS Studio on WRDS Cloud"/>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38200" y="1624816"/>
            <a:ext cx="7559449" cy="3216786"/>
          </a:xfrm>
          <a:prstGeom prst="rect">
            <a:avLst/>
          </a:prstGeom>
          <a:ln w="3175">
            <a:solidFill>
              <a:srgbClr val="D6D3CB"/>
            </a:solidFill>
          </a:ln>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416099" y="1624816"/>
            <a:ext cx="6403649" cy="4662850"/>
          </a:xfrm>
          <a:prstGeom prst="rect">
            <a:avLst/>
          </a:prstGeom>
          <a:ln w="3175">
            <a:noFill/>
          </a:ln>
        </p:spPr>
      </p:pic>
      <p:pic>
        <p:nvPicPr>
          <p:cNvPr id="10" name="Picture 9"/>
          <p:cNvPicPr>
            <a:picLocks noChangeAspect="1"/>
          </p:cNvPicPr>
          <p:nvPr/>
        </p:nvPicPr>
        <p:blipFill>
          <a:blip r:embed="rId6"/>
          <a:stretch>
            <a:fillRect/>
          </a:stretch>
        </p:blipFill>
        <p:spPr>
          <a:xfrm>
            <a:off x="1368757" y="1624816"/>
            <a:ext cx="6556043" cy="4329462"/>
          </a:xfrm>
          <a:prstGeom prst="rect">
            <a:avLst/>
          </a:prstGeom>
          <a:ln w="3175">
            <a:solidFill>
              <a:srgbClr val="D6D3CB"/>
            </a:solidFill>
          </a:ln>
        </p:spPr>
      </p:pic>
      <p:sp>
        <p:nvSpPr>
          <p:cNvPr id="12" name="Footer Placeholder 3"/>
          <p:cNvSpPr>
            <a:spLocks noGrp="1"/>
          </p:cNvSpPr>
          <p:nvPr>
            <p:ph type="ftr" sz="quarter" idx="11"/>
          </p:nvPr>
        </p:nvSpPr>
        <p:spPr>
          <a:xfrm>
            <a:off x="5915025" y="6512013"/>
            <a:ext cx="3086100" cy="365125"/>
          </a:xfrm>
        </p:spPr>
        <p:txBody>
          <a:bodyPr/>
          <a:lstStyle/>
          <a:p>
            <a:r>
              <a:rPr lang="en-US" dirty="0">
                <a:solidFill>
                  <a:schemeClr val="bg1"/>
                </a:solidFill>
              </a:rPr>
              <a:t>Wharton Research Data Services</a:t>
            </a:r>
          </a:p>
        </p:txBody>
      </p:sp>
    </p:spTree>
    <p:extLst>
      <p:ext uri="{BB962C8B-B14F-4D97-AF65-F5344CB8AC3E}">
        <p14:creationId xmlns:p14="http://schemas.microsoft.com/office/powerpoint/2010/main" val="98930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86" y="365126"/>
            <a:ext cx="7886700" cy="590931"/>
          </a:xfrm>
        </p:spPr>
        <p:txBody>
          <a:bodyPr/>
          <a:lstStyle/>
          <a:p>
            <a:r>
              <a:rPr lang="en-US" sz="3600" b="1" dirty="0"/>
              <a:t>WRDS Data Team</a:t>
            </a:r>
          </a:p>
        </p:txBody>
      </p:sp>
      <p:sp>
        <p:nvSpPr>
          <p:cNvPr id="5" name="Slide Number Placeholder 4"/>
          <p:cNvSpPr>
            <a:spLocks noGrp="1"/>
          </p:cNvSpPr>
          <p:nvPr>
            <p:ph type="sldNum" sz="quarter" idx="12"/>
          </p:nvPr>
        </p:nvSpPr>
        <p:spPr/>
        <p:txBody>
          <a:bodyPr/>
          <a:lstStyle/>
          <a:p>
            <a:fld id="{68EE525B-90CE-4B14-91B6-1BFA233CFAA5}" type="slidenum">
              <a:rPr lang="en-US" smtClean="0"/>
              <a:t>6</a:t>
            </a:fld>
            <a:endParaRPr lang="en-US" dirty="0"/>
          </a:p>
        </p:txBody>
      </p:sp>
      <p:sp>
        <p:nvSpPr>
          <p:cNvPr id="6" name="Footer Placeholder 3"/>
          <p:cNvSpPr>
            <a:spLocks noGrp="1"/>
          </p:cNvSpPr>
          <p:nvPr>
            <p:ph type="ftr" sz="quarter" idx="11"/>
          </p:nvPr>
        </p:nvSpPr>
        <p:spPr>
          <a:xfrm>
            <a:off x="5915025" y="6512013"/>
            <a:ext cx="3086100" cy="365125"/>
          </a:xfrm>
        </p:spPr>
        <p:txBody>
          <a:bodyPr/>
          <a:lstStyle/>
          <a:p>
            <a:r>
              <a:rPr lang="en-US" dirty="0">
                <a:solidFill>
                  <a:schemeClr val="bg1"/>
                </a:solidFill>
              </a:rPr>
              <a:t>Wharton Research Data Services</a:t>
            </a:r>
          </a:p>
        </p:txBody>
      </p:sp>
      <p:sp>
        <p:nvSpPr>
          <p:cNvPr id="7" name="Content Placeholder 6">
            <a:extLst>
              <a:ext uri="{FF2B5EF4-FFF2-40B4-BE49-F238E27FC236}">
                <a16:creationId xmlns:a16="http://schemas.microsoft.com/office/drawing/2014/main" id="{8E6D6E60-4E93-81BB-E76A-F343604195B7}"/>
              </a:ext>
            </a:extLst>
          </p:cNvPr>
          <p:cNvSpPr>
            <a:spLocks noGrp="1"/>
          </p:cNvSpPr>
          <p:nvPr>
            <p:ph idx="1"/>
          </p:nvPr>
        </p:nvSpPr>
        <p:spPr>
          <a:xfrm>
            <a:off x="536644" y="1142864"/>
            <a:ext cx="7805389" cy="2246769"/>
          </a:xfrm>
        </p:spPr>
        <p:txBody>
          <a:bodyPr/>
          <a:lstStyle/>
          <a:p>
            <a:pPr marL="342900" indent="-342900">
              <a:lnSpc>
                <a:spcPct val="100000"/>
              </a:lnSpc>
              <a:spcBef>
                <a:spcPts val="0"/>
              </a:spcBef>
              <a:spcAft>
                <a:spcPts val="600"/>
              </a:spcAft>
              <a:buFont typeface="Arial" panose="020B0604020202020204" pitchFamily="34" charset="0"/>
              <a:buChar char="•"/>
            </a:pPr>
            <a:r>
              <a:rPr lang="en-US" b="1" dirty="0"/>
              <a:t>We work with data</a:t>
            </a:r>
          </a:p>
          <a:p>
            <a:pPr marL="342900" indent="-342900">
              <a:lnSpc>
                <a:spcPct val="100000"/>
              </a:lnSpc>
              <a:spcBef>
                <a:spcPts val="0"/>
              </a:spcBef>
              <a:spcAft>
                <a:spcPts val="600"/>
              </a:spcAft>
              <a:buFont typeface="Arial" panose="020B0604020202020204" pitchFamily="34" charset="0"/>
              <a:buChar char="•"/>
            </a:pPr>
            <a:r>
              <a:rPr lang="en-US" b="1" dirty="0"/>
              <a:t>We work with different teams.  We connect users and data vendors</a:t>
            </a:r>
          </a:p>
          <a:p>
            <a:pPr marL="342900" indent="-342900">
              <a:lnSpc>
                <a:spcPct val="100000"/>
              </a:lnSpc>
              <a:spcBef>
                <a:spcPts val="0"/>
              </a:spcBef>
              <a:spcAft>
                <a:spcPts val="600"/>
              </a:spcAft>
              <a:buFont typeface="Arial" panose="020B0604020202020204" pitchFamily="34" charset="0"/>
              <a:buChar char="•"/>
            </a:pPr>
            <a:r>
              <a:rPr lang="en-US" b="1" dirty="0"/>
              <a:t>We extract, transform and load (ETL) data</a:t>
            </a:r>
          </a:p>
          <a:p>
            <a:pPr>
              <a:lnSpc>
                <a:spcPct val="100000"/>
              </a:lnSpc>
              <a:spcBef>
                <a:spcPts val="0"/>
              </a:spcBef>
              <a:spcAft>
                <a:spcPts val="600"/>
              </a:spcAft>
            </a:pPr>
            <a:r>
              <a:rPr lang="en-US" b="1" dirty="0"/>
              <a:t>    We create products from raw data</a:t>
            </a:r>
          </a:p>
        </p:txBody>
      </p:sp>
      <p:pic>
        <p:nvPicPr>
          <p:cNvPr id="11" name="Picture 10" descr="Free licensed picture of a Lego girl from Pixabay">
            <a:extLst>
              <a:ext uri="{FF2B5EF4-FFF2-40B4-BE49-F238E27FC236}">
                <a16:creationId xmlns:a16="http://schemas.microsoft.com/office/drawing/2014/main" id="{45AA376C-AA5D-C434-6B33-879510E5AB9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085402" y="3645065"/>
            <a:ext cx="1915598" cy="2239268"/>
          </a:xfrm>
          <a:prstGeom prst="rect">
            <a:avLst/>
          </a:prstGeom>
        </p:spPr>
      </p:pic>
      <p:pic>
        <p:nvPicPr>
          <p:cNvPr id="14" name="Picture 13" descr="Free licensed picture of a Lego Harry from Pixabay">
            <a:extLst>
              <a:ext uri="{FF2B5EF4-FFF2-40B4-BE49-F238E27FC236}">
                <a16:creationId xmlns:a16="http://schemas.microsoft.com/office/drawing/2014/main" id="{59A2732A-5C66-52F6-CE53-E7D07005594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549534" y="3591420"/>
            <a:ext cx="1966691" cy="2280273"/>
          </a:xfrm>
          <a:prstGeom prst="rect">
            <a:avLst/>
          </a:prstGeom>
        </p:spPr>
      </p:pic>
      <p:pic>
        <p:nvPicPr>
          <p:cNvPr id="16" name="Picture 15" descr="picture of magic wands">
            <a:extLst>
              <a:ext uri="{FF2B5EF4-FFF2-40B4-BE49-F238E27FC236}">
                <a16:creationId xmlns:a16="http://schemas.microsoft.com/office/drawing/2014/main" id="{FFFC4EF3-E152-A20B-2313-EE38EA4CE69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95600" y="3611403"/>
            <a:ext cx="2176119" cy="2153004"/>
          </a:xfrm>
          <a:prstGeom prst="rect">
            <a:avLst/>
          </a:prstGeom>
        </p:spPr>
      </p:pic>
    </p:spTree>
    <p:extLst>
      <p:ext uri="{BB962C8B-B14F-4D97-AF65-F5344CB8AC3E}">
        <p14:creationId xmlns:p14="http://schemas.microsoft.com/office/powerpoint/2010/main" val="196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p:cNvSpPr>
            <a:spLocks noGrp="1"/>
          </p:cNvSpPr>
          <p:nvPr>
            <p:ph idx="1"/>
          </p:nvPr>
        </p:nvSpPr>
        <p:spPr>
          <a:xfrm>
            <a:off x="422586" y="1066800"/>
            <a:ext cx="7886700" cy="3843424"/>
          </a:xfrm>
        </p:spPr>
        <p:txBody>
          <a:bodyPr>
            <a:spAutoFit/>
          </a:bodyPr>
          <a:lstStyle/>
          <a:p>
            <a:pPr marL="0" indent="0">
              <a:lnSpc>
                <a:spcPct val="113000"/>
              </a:lnSpc>
              <a:buNone/>
            </a:pPr>
            <a:endParaRPr lang="en-US" sz="1800" b="1" dirty="0"/>
          </a:p>
          <a:p>
            <a:pPr marL="742950" lvl="1" indent="-285750">
              <a:buFont typeface="Arial" panose="020B0604020202020204" pitchFamily="34" charset="0"/>
              <a:buChar char="•"/>
            </a:pPr>
            <a:r>
              <a:rPr lang="en-US" sz="2200" b="1" dirty="0"/>
              <a:t>About </a:t>
            </a:r>
            <a:r>
              <a:rPr lang="en-US" sz="2200" b="1" dirty="0">
                <a:solidFill>
                  <a:srgbClr val="C6093B"/>
                </a:solidFill>
              </a:rPr>
              <a:t>CSMAR</a:t>
            </a:r>
            <a:r>
              <a:rPr lang="en-US" sz="2200" b="1" dirty="0"/>
              <a:t> Data</a:t>
            </a:r>
          </a:p>
          <a:p>
            <a:pPr marL="1257300" lvl="2" indent="-342900">
              <a:lnSpc>
                <a:spcPct val="100000"/>
              </a:lnSpc>
              <a:buFont typeface="Courier New" panose="02070309020205020404" pitchFamily="49" charset="0"/>
              <a:buChar char="o"/>
            </a:pPr>
            <a:r>
              <a:rPr lang="en-US" sz="2000" dirty="0"/>
              <a:t>China Stock Market &amp; Accounting Research</a:t>
            </a:r>
          </a:p>
          <a:p>
            <a:pPr marL="1257300" lvl="2" indent="-342900">
              <a:lnSpc>
                <a:spcPct val="100000"/>
              </a:lnSpc>
              <a:buFont typeface="Courier New" panose="02070309020205020404" pitchFamily="49" charset="0"/>
              <a:buChar char="o"/>
            </a:pPr>
            <a:r>
              <a:rPr lang="en-US" sz="2000" dirty="0"/>
              <a:t>12 CSMAR products/databases on WRDS</a:t>
            </a:r>
          </a:p>
          <a:p>
            <a:pPr marL="1200150" lvl="2" indent="-285750">
              <a:lnSpc>
                <a:spcPct val="100000"/>
              </a:lnSpc>
              <a:buFont typeface="Courier New" panose="02070309020205020404" pitchFamily="49" charset="0"/>
              <a:buChar char="o"/>
            </a:pPr>
            <a:r>
              <a:rPr lang="en-US" sz="2000" dirty="0"/>
              <a:t>The date range is from 1990 to present</a:t>
            </a:r>
          </a:p>
          <a:p>
            <a:pPr marL="1200150" lvl="2" indent="-285750">
              <a:lnSpc>
                <a:spcPct val="100000"/>
              </a:lnSpc>
              <a:buFont typeface="Courier New" panose="02070309020205020404" pitchFamily="49" charset="0"/>
              <a:buChar char="o"/>
            </a:pPr>
            <a:r>
              <a:rPr lang="en-US" sz="2000" dirty="0"/>
              <a:t>Annual update</a:t>
            </a:r>
          </a:p>
          <a:p>
            <a:pPr marL="1200150" lvl="2" indent="-285750">
              <a:lnSpc>
                <a:spcPct val="100000"/>
              </a:lnSpc>
              <a:buFont typeface="Courier New" panose="02070309020205020404" pitchFamily="49" charset="0"/>
              <a:buChar char="o"/>
            </a:pPr>
            <a:r>
              <a:rPr lang="en-US" sz="2000" b="1" dirty="0"/>
              <a:t>240 tables/datasets, 5490 variables in the 2025 update</a:t>
            </a:r>
          </a:p>
          <a:p>
            <a:pPr marL="1200150" lvl="2" indent="-285750">
              <a:lnSpc>
                <a:spcPct val="100000"/>
              </a:lnSpc>
              <a:buFont typeface="Courier New" panose="02070309020205020404" pitchFamily="49" charset="0"/>
              <a:buChar char="o"/>
            </a:pPr>
            <a:r>
              <a:rPr lang="en-US" sz="2000" dirty="0"/>
              <a:t>Update: convert SQL Server format data files (.mdf) to cleaned SAS format data files</a:t>
            </a:r>
          </a:p>
        </p:txBody>
      </p:sp>
      <p:sp>
        <p:nvSpPr>
          <p:cNvPr id="4" name="Footer Placeholder 3"/>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p:cNvSpPr>
            <a:spLocks noGrp="1"/>
          </p:cNvSpPr>
          <p:nvPr>
            <p:ph type="sldNum" sz="quarter" idx="12"/>
          </p:nvPr>
        </p:nvSpPr>
        <p:spPr>
          <a:xfrm>
            <a:off x="6943725" y="6138379"/>
            <a:ext cx="2057400" cy="365125"/>
          </a:xfrm>
        </p:spPr>
        <p:txBody>
          <a:bodyPr/>
          <a:lstStyle/>
          <a:p>
            <a:fld id="{68EE525B-90CE-4B14-91B6-1BFA233CFAA5}" type="slidenum">
              <a:rPr lang="en-US" smtClean="0"/>
              <a:t>7</a:t>
            </a:fld>
            <a:endParaRPr lang="en-US" dirty="0"/>
          </a:p>
        </p:txBody>
      </p:sp>
    </p:spTree>
    <p:extLst>
      <p:ext uri="{BB962C8B-B14F-4D97-AF65-F5344CB8AC3E}">
        <p14:creationId xmlns:p14="http://schemas.microsoft.com/office/powerpoint/2010/main" val="2885653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7">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p:cNvSpPr>
            <a:spLocks noGrp="1"/>
          </p:cNvSpPr>
          <p:nvPr>
            <p:ph idx="1"/>
          </p:nvPr>
        </p:nvSpPr>
        <p:spPr>
          <a:xfrm>
            <a:off x="422586" y="1600200"/>
            <a:ext cx="8111814" cy="3663760"/>
          </a:xfrm>
        </p:spPr>
        <p:txBody>
          <a:bodyPr wrap="square">
            <a:spAutoFit/>
          </a:bodyPr>
          <a:lstStyle/>
          <a:p>
            <a:pPr lvl="1">
              <a:lnSpc>
                <a:spcPct val="100000"/>
              </a:lnSpc>
            </a:pPr>
            <a:r>
              <a:rPr lang="en-US" sz="2400" b="1" dirty="0"/>
              <a:t>Pain Point and Bottleneck:</a:t>
            </a:r>
          </a:p>
          <a:p>
            <a:pPr lvl="1">
              <a:lnSpc>
                <a:spcPct val="100000"/>
              </a:lnSpc>
            </a:pPr>
            <a:r>
              <a:rPr lang="en-US" sz="2400" b="1" dirty="0"/>
              <a:t>Data cleaning of the SAS datasets</a:t>
            </a:r>
          </a:p>
          <a:p>
            <a:pPr marL="742950" lvl="1" indent="-285750">
              <a:lnSpc>
                <a:spcPct val="113000"/>
              </a:lnSpc>
              <a:buFont typeface="Arial" panose="020B0604020202020204" pitchFamily="34" charset="0"/>
              <a:buChar char="•"/>
            </a:pPr>
            <a:r>
              <a:rPr lang="en-US" sz="2000" dirty="0"/>
              <a:t>Add variable and dataset labels</a:t>
            </a:r>
          </a:p>
          <a:p>
            <a:pPr marL="742950" lvl="1" indent="-285750">
              <a:lnSpc>
                <a:spcPct val="113000"/>
              </a:lnSpc>
              <a:buFont typeface="Arial" panose="020B0604020202020204" pitchFamily="34" charset="0"/>
              <a:buChar char="•"/>
            </a:pPr>
            <a:r>
              <a:rPr lang="en-US" sz="2000" dirty="0"/>
              <a:t>Convert important date variables from plain numbers or chars to SAS date-format numbers</a:t>
            </a:r>
          </a:p>
          <a:p>
            <a:pPr marL="742950" lvl="1" indent="-285750">
              <a:lnSpc>
                <a:spcPct val="113000"/>
              </a:lnSpc>
              <a:buFont typeface="Arial" panose="020B0604020202020204" pitchFamily="34" charset="0"/>
              <a:buChar char="•"/>
            </a:pPr>
            <a:r>
              <a:rPr lang="en-US" sz="2000" dirty="0"/>
              <a:t>Sort datasets, add indexes and route datasets to the right folders</a:t>
            </a:r>
          </a:p>
          <a:p>
            <a:pPr lvl="1">
              <a:lnSpc>
                <a:spcPct val="113000"/>
              </a:lnSpc>
            </a:pPr>
            <a:r>
              <a:rPr lang="en-US" sz="2400" b="1" dirty="0"/>
              <a:t>The conventional approach includes tedious and time-consuming manual work</a:t>
            </a:r>
            <a:endParaRPr lang="en-US" sz="2000" dirty="0"/>
          </a:p>
        </p:txBody>
      </p:sp>
      <p:sp>
        <p:nvSpPr>
          <p:cNvPr id="4" name="Footer Placeholder 3"/>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p:cNvSpPr>
            <a:spLocks noGrp="1"/>
          </p:cNvSpPr>
          <p:nvPr>
            <p:ph type="sldNum" sz="quarter" idx="12"/>
          </p:nvPr>
        </p:nvSpPr>
        <p:spPr>
          <a:xfrm>
            <a:off x="6943725" y="6138379"/>
            <a:ext cx="2057400" cy="365125"/>
          </a:xfrm>
        </p:spPr>
        <p:txBody>
          <a:bodyPr/>
          <a:lstStyle/>
          <a:p>
            <a:fld id="{68EE525B-90CE-4B14-91B6-1BFA233CFAA5}" type="slidenum">
              <a:rPr lang="en-US" smtClean="0"/>
              <a:t>8</a:t>
            </a:fld>
            <a:endParaRPr lang="en-US" dirty="0"/>
          </a:p>
        </p:txBody>
      </p:sp>
    </p:spTree>
    <p:extLst>
      <p:ext uri="{BB962C8B-B14F-4D97-AF65-F5344CB8AC3E}">
        <p14:creationId xmlns:p14="http://schemas.microsoft.com/office/powerpoint/2010/main" val="2312299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7">
                                            <p:txEl>
                                              <p:pRg st="1" end="1"/>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1CEBC-3B1D-5D23-9DB4-B6C17475F38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16B154-0C9F-3F3C-AAA1-497E95286039}"/>
              </a:ext>
            </a:extLst>
          </p:cNvPr>
          <p:cNvSpPr>
            <a:spLocks noGrp="1"/>
          </p:cNvSpPr>
          <p:nvPr>
            <p:ph type="ftr" sz="quarter" idx="11"/>
          </p:nvPr>
        </p:nvSpPr>
        <p:spPr/>
        <p:txBody>
          <a:bodyPr/>
          <a:lstStyle/>
          <a:p>
            <a:r>
              <a:rPr lang="en-US" dirty="0">
                <a:solidFill>
                  <a:schemeClr val="bg1"/>
                </a:solidFill>
              </a:rPr>
              <a:t>Wharton Research Data Services</a:t>
            </a:r>
          </a:p>
        </p:txBody>
      </p:sp>
      <p:sp>
        <p:nvSpPr>
          <p:cNvPr id="5" name="Slide Number Placeholder 4">
            <a:extLst>
              <a:ext uri="{FF2B5EF4-FFF2-40B4-BE49-F238E27FC236}">
                <a16:creationId xmlns:a16="http://schemas.microsoft.com/office/drawing/2014/main" id="{DF1194AE-318C-DAD5-CA8F-BEED9467A103}"/>
              </a:ext>
            </a:extLst>
          </p:cNvPr>
          <p:cNvSpPr>
            <a:spLocks noGrp="1"/>
          </p:cNvSpPr>
          <p:nvPr>
            <p:ph type="sldNum" sz="quarter" idx="12"/>
          </p:nvPr>
        </p:nvSpPr>
        <p:spPr>
          <a:xfrm>
            <a:off x="6943725" y="6138379"/>
            <a:ext cx="2057400" cy="365125"/>
          </a:xfrm>
        </p:spPr>
        <p:txBody>
          <a:bodyPr/>
          <a:lstStyle/>
          <a:p>
            <a:fld id="{68EE525B-90CE-4B14-91B6-1BFA233CFAA5}" type="slidenum">
              <a:rPr lang="en-US" smtClean="0"/>
              <a:t>9</a:t>
            </a:fld>
            <a:endParaRPr lang="en-US" dirty="0"/>
          </a:p>
        </p:txBody>
      </p:sp>
      <p:sp>
        <p:nvSpPr>
          <p:cNvPr id="6" name="Title 1">
            <a:extLst>
              <a:ext uri="{FF2B5EF4-FFF2-40B4-BE49-F238E27FC236}">
                <a16:creationId xmlns:a16="http://schemas.microsoft.com/office/drawing/2014/main" id="{D7CBCD98-E525-0694-FFCC-571D32467896}"/>
              </a:ext>
            </a:extLst>
          </p:cNvPr>
          <p:cNvSpPr>
            <a:spLocks noGrp="1"/>
          </p:cNvSpPr>
          <p:nvPr>
            <p:ph type="title"/>
          </p:nvPr>
        </p:nvSpPr>
        <p:spPr>
          <a:xfrm>
            <a:off x="422586" y="365126"/>
            <a:ext cx="7886700" cy="666977"/>
          </a:xfrm>
        </p:spPr>
        <p:txBody>
          <a:bodyPr/>
          <a:lstStyle/>
          <a:p>
            <a:pPr>
              <a:lnSpc>
                <a:spcPct val="113000"/>
              </a:lnSpc>
            </a:pPr>
            <a:r>
              <a:rPr lang="en-US" sz="3600" b="1" dirty="0"/>
              <a:t>CSMAR ETL Automation Project</a:t>
            </a:r>
          </a:p>
        </p:txBody>
      </p:sp>
      <p:sp>
        <p:nvSpPr>
          <p:cNvPr id="7" name="Subtitle 4">
            <a:extLst>
              <a:ext uri="{FF2B5EF4-FFF2-40B4-BE49-F238E27FC236}">
                <a16:creationId xmlns:a16="http://schemas.microsoft.com/office/drawing/2014/main" id="{6A2D1BDF-0171-4430-2E4E-DF944D75BF43}"/>
              </a:ext>
            </a:extLst>
          </p:cNvPr>
          <p:cNvSpPr>
            <a:spLocks noGrp="1"/>
          </p:cNvSpPr>
          <p:nvPr>
            <p:ph idx="1"/>
          </p:nvPr>
        </p:nvSpPr>
        <p:spPr>
          <a:xfrm>
            <a:off x="4724400" y="3427740"/>
            <a:ext cx="3962400" cy="1371600"/>
          </a:xfrm>
        </p:spPr>
        <p:txBody>
          <a:bodyPr wrap="square">
            <a:spAutoFit/>
          </a:bodyPr>
          <a:lstStyle/>
          <a:p>
            <a:pPr lvl="1">
              <a:lnSpc>
                <a:spcPct val="113000"/>
              </a:lnSpc>
            </a:pPr>
            <a:r>
              <a:rPr lang="en-US" sz="2000" b="1" dirty="0"/>
              <a:t>A typical old SAS program</a:t>
            </a:r>
          </a:p>
          <a:p>
            <a:pPr lvl="1">
              <a:lnSpc>
                <a:spcPct val="113000"/>
              </a:lnSpc>
            </a:pPr>
            <a:endParaRPr lang="en-US" sz="2000" b="1" dirty="0"/>
          </a:p>
          <a:p>
            <a:pPr lvl="1">
              <a:lnSpc>
                <a:spcPct val="113000"/>
              </a:lnSpc>
            </a:pPr>
            <a:endParaRPr lang="en-US" sz="2000" b="1" dirty="0"/>
          </a:p>
        </p:txBody>
      </p:sp>
      <p:pic>
        <p:nvPicPr>
          <p:cNvPr id="9" name="Picture 8">
            <a:extLst>
              <a:ext uri="{FF2B5EF4-FFF2-40B4-BE49-F238E27FC236}">
                <a16:creationId xmlns:a16="http://schemas.microsoft.com/office/drawing/2014/main" id="{0B4DA817-1373-17CF-3298-512128E283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6773" y="2171897"/>
            <a:ext cx="2606627" cy="3493116"/>
          </a:xfrm>
          <a:prstGeom prst="rect">
            <a:avLst/>
          </a:prstGeom>
          <a:ln>
            <a:noFill/>
          </a:ln>
        </p:spPr>
      </p:pic>
    </p:spTree>
    <p:extLst>
      <p:ext uri="{BB962C8B-B14F-4D97-AF65-F5344CB8AC3E}">
        <p14:creationId xmlns:p14="http://schemas.microsoft.com/office/powerpoint/2010/main" val="1962390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theme1.xml><?xml version="1.0" encoding="utf-8"?>
<a:theme xmlns:a="http://schemas.openxmlformats.org/drawingml/2006/main" name="Wharton 2016 4:3">
  <a:themeElements>
    <a:clrScheme name="Wharton 2016">
      <a:dk1>
        <a:srgbClr val="2D2C41"/>
      </a:dk1>
      <a:lt1>
        <a:srgbClr val="FFFFFF"/>
      </a:lt1>
      <a:dk2>
        <a:srgbClr val="004785"/>
      </a:dk2>
      <a:lt2>
        <a:srgbClr val="EEEDEA"/>
      </a:lt2>
      <a:accent1>
        <a:srgbClr val="004785"/>
      </a:accent1>
      <a:accent2>
        <a:srgbClr val="A90533"/>
      </a:accent2>
      <a:accent3>
        <a:srgbClr val="026CB5"/>
      </a:accent3>
      <a:accent4>
        <a:srgbClr val="06AAFC"/>
      </a:accent4>
      <a:accent5>
        <a:srgbClr val="96227D"/>
      </a:accent5>
      <a:accent6>
        <a:srgbClr val="D7BC6A"/>
      </a:accent6>
      <a:hlink>
        <a:srgbClr val="06AAFC"/>
      </a:hlink>
      <a:folHlink>
        <a:srgbClr val="06AAFC"/>
      </a:folHlink>
    </a:clrScheme>
    <a:fontScheme name="Wharton 201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ital IQ - How to use.pptx" id="{81655E98-EB0E-40AD-8634-FF98171CD1B4}" vid="{3B1EA0D2-7DAD-4DEF-896B-F6A33AEB1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wrdsathome_template_blank</Template>
  <TotalTime>10493</TotalTime>
  <Words>1738</Words>
  <Application>Microsoft Office PowerPoint</Application>
  <PresentationFormat>On-screen Show (4:3)</PresentationFormat>
  <Paragraphs>203</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Garamond</vt:lpstr>
      <vt:lpstr>Wingdings</vt:lpstr>
      <vt:lpstr>Wharton 2016 4:3</vt:lpstr>
      <vt:lpstr>From Hundreds of Programs to One Program  Let SAS Write and Run SAS Programs</vt:lpstr>
      <vt:lpstr>Plan </vt:lpstr>
      <vt:lpstr>What I will Cover Today</vt:lpstr>
      <vt:lpstr>Some Background Information</vt:lpstr>
      <vt:lpstr>WRDS Interfaces</vt:lpstr>
      <vt:lpstr>WRDS Data Team</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CSMAR ETL Automation Project</vt:lpstr>
      <vt:lpstr>FAQ</vt:lpstr>
      <vt:lpstr>PowerPoint Presentation</vt:lpstr>
      <vt:lpstr>Thanks </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 of PitchBook on WRDS</dc:title>
  <dc:creator>Wang, Ye</dc:creator>
  <cp:lastModifiedBy>Wang, Ye</cp:lastModifiedBy>
  <cp:revision>296</cp:revision>
  <cp:lastPrinted>2022-09-29T14:30:03Z</cp:lastPrinted>
  <dcterms:created xsi:type="dcterms:W3CDTF">2021-10-26T14:44:05Z</dcterms:created>
  <dcterms:modified xsi:type="dcterms:W3CDTF">2025-10-27T20:43:01Z</dcterms:modified>
</cp:coreProperties>
</file>