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9" r:id="rId4"/>
    <p:sldId id="261" r:id="rId5"/>
    <p:sldId id="265" r:id="rId6"/>
    <p:sldId id="339" r:id="rId7"/>
    <p:sldId id="340" r:id="rId8"/>
    <p:sldId id="341" r:id="rId9"/>
    <p:sldId id="342" r:id="rId10"/>
    <p:sldId id="330" r:id="rId11"/>
    <p:sldId id="343" r:id="rId12"/>
    <p:sldId id="344" r:id="rId13"/>
    <p:sldId id="348" r:id="rId14"/>
    <p:sldId id="345" r:id="rId15"/>
    <p:sldId id="349" r:id="rId16"/>
    <p:sldId id="346" r:id="rId17"/>
    <p:sldId id="350" r:id="rId18"/>
    <p:sldId id="351" r:id="rId19"/>
    <p:sldId id="347" r:id="rId20"/>
    <p:sldId id="331" r:id="rId21"/>
    <p:sldId id="357" r:id="rId22"/>
    <p:sldId id="354" r:id="rId23"/>
    <p:sldId id="356" r:id="rId24"/>
    <p:sldId id="332" r:id="rId25"/>
    <p:sldId id="358" r:id="rId26"/>
    <p:sldId id="359" r:id="rId27"/>
    <p:sldId id="360" r:id="rId28"/>
    <p:sldId id="361" r:id="rId29"/>
    <p:sldId id="362" r:id="rId30"/>
    <p:sldId id="363" r:id="rId31"/>
    <p:sldId id="333" r:id="rId32"/>
    <p:sldId id="325" r:id="rId33"/>
    <p:sldId id="335" r:id="rId34"/>
    <p:sldId id="328" r:id="rId35"/>
    <p:sldId id="336" r:id="rId36"/>
    <p:sldId id="337" r:id="rId37"/>
    <p:sldId id="338" r:id="rId38"/>
    <p:sldId id="322" r:id="rId39"/>
    <p:sldId id="324" r:id="rId40"/>
    <p:sldId id="329" r:id="rId41"/>
    <p:sldId id="258" r:id="rId4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Franklin Gothic Heavy" panose="020B0903020102020204" pitchFamily="34" charset="0"/>
      <p:regular r:id="rId48"/>
      <p:italic r:id="rId49"/>
    </p:embeddedFont>
    <p:embeddedFont>
      <p:font typeface="Verdana" panose="020B0604030504040204" pitchFamily="34" charset="0"/>
      <p:regular r:id="rId50"/>
      <p:bold r:id="rId51"/>
      <p:italic r:id="rId52"/>
      <p:boldItalic r:id="rId53"/>
    </p:embeddedFont>
    <p:embeddedFont>
      <p:font typeface="Monotype Sorts" panose="05010101010101010101" pitchFamily="2" charset="2"/>
      <p:regular r:id="rId54"/>
    </p:embeddedFont>
    <p:embeddedFont>
      <p:font typeface="Impact" panose="020B0806030902050204" pitchFamily="34" charset="0"/>
      <p:regular r:id="rId55"/>
    </p:embeddedFont>
    <p:embeddedFont>
      <p:font typeface="Arial Black" panose="020B0A04020102020204" pitchFamily="34" charset="0"/>
      <p:bold r:id="rId56"/>
    </p:embeddedFont>
    <p:embeddedFont>
      <p:font typeface="MS Mincho" panose="02020609040205080304" pitchFamily="49" charset="-128"/>
      <p:regular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D03430"/>
    <a:srgbClr val="CC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000" autoAdjust="0"/>
  </p:normalViewPr>
  <p:slideViewPr>
    <p:cSldViewPr>
      <p:cViewPr>
        <p:scale>
          <a:sx n="70" d="100"/>
          <a:sy n="70" d="100"/>
        </p:scale>
        <p:origin x="-137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0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05C31-72EE-46E1-95CD-1442085C2138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3374A-8631-48B7-B086-1E647D03A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6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64B2-0D2F-4420-8AE4-7AFD36E00730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EF91-7C5B-4431-BEA0-586FA81AD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64B2-0D2F-4420-8AE4-7AFD36E00730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EF91-7C5B-4431-BEA0-586FA81AD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64B2-0D2F-4420-8AE4-7AFD36E00730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EF91-7C5B-4431-BEA0-586FA81AD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64B2-0D2F-4420-8AE4-7AFD36E00730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EF91-7C5B-4431-BEA0-586FA81AD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64B2-0D2F-4420-8AE4-7AFD36E00730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EF91-7C5B-4431-BEA0-586FA81AD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64B2-0D2F-4420-8AE4-7AFD36E00730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EF91-7C5B-4431-BEA0-586FA81AD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64B2-0D2F-4420-8AE4-7AFD36E00730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EF91-7C5B-4431-BEA0-586FA81AD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64B2-0D2F-4420-8AE4-7AFD36E00730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EF91-7C5B-4431-BEA0-586FA81AD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-63972" y="5486400"/>
            <a:ext cx="9189720" cy="1371600"/>
          </a:xfrm>
          <a:custGeom>
            <a:avLst/>
            <a:gdLst>
              <a:gd name="connsiteX0" fmla="*/ 0 w 9144000"/>
              <a:gd name="connsiteY0" fmla="*/ 0 h 2971800"/>
              <a:gd name="connsiteX1" fmla="*/ 9144000 w 9144000"/>
              <a:gd name="connsiteY1" fmla="*/ 0 h 2971800"/>
              <a:gd name="connsiteX2" fmla="*/ 9144000 w 9144000"/>
              <a:gd name="connsiteY2" fmla="*/ 2971800 h 2971800"/>
              <a:gd name="connsiteX3" fmla="*/ 0 w 9144000"/>
              <a:gd name="connsiteY3" fmla="*/ 2971800 h 2971800"/>
              <a:gd name="connsiteX4" fmla="*/ 0 w 9144000"/>
              <a:gd name="connsiteY4" fmla="*/ 0 h 2971800"/>
              <a:gd name="connsiteX0" fmla="*/ 0 w 9144000"/>
              <a:gd name="connsiteY0" fmla="*/ 2612572 h 2971800"/>
              <a:gd name="connsiteX1" fmla="*/ 9144000 w 9144000"/>
              <a:gd name="connsiteY1" fmla="*/ 0 h 2971800"/>
              <a:gd name="connsiteX2" fmla="*/ 9144000 w 9144000"/>
              <a:gd name="connsiteY2" fmla="*/ 2971800 h 2971800"/>
              <a:gd name="connsiteX3" fmla="*/ 0 w 9144000"/>
              <a:gd name="connsiteY3" fmla="*/ 2971800 h 2971800"/>
              <a:gd name="connsiteX4" fmla="*/ 0 w 9144000"/>
              <a:gd name="connsiteY4" fmla="*/ 2612572 h 2971800"/>
              <a:gd name="connsiteX0" fmla="*/ 0 w 9151257"/>
              <a:gd name="connsiteY0" fmla="*/ 3331029 h 3690257"/>
              <a:gd name="connsiteX1" fmla="*/ 9151257 w 9151257"/>
              <a:gd name="connsiteY1" fmla="*/ 0 h 3690257"/>
              <a:gd name="connsiteX2" fmla="*/ 9144000 w 9151257"/>
              <a:gd name="connsiteY2" fmla="*/ 3690257 h 3690257"/>
              <a:gd name="connsiteX3" fmla="*/ 0 w 9151257"/>
              <a:gd name="connsiteY3" fmla="*/ 3690257 h 3690257"/>
              <a:gd name="connsiteX4" fmla="*/ 0 w 9151257"/>
              <a:gd name="connsiteY4" fmla="*/ 3331029 h 3690257"/>
              <a:gd name="connsiteX0" fmla="*/ 0 w 9158514"/>
              <a:gd name="connsiteY0" fmla="*/ 2598057 h 3690257"/>
              <a:gd name="connsiteX1" fmla="*/ 9158514 w 9158514"/>
              <a:gd name="connsiteY1" fmla="*/ 0 h 3690257"/>
              <a:gd name="connsiteX2" fmla="*/ 9151257 w 9158514"/>
              <a:gd name="connsiteY2" fmla="*/ 3690257 h 3690257"/>
              <a:gd name="connsiteX3" fmla="*/ 7257 w 9158514"/>
              <a:gd name="connsiteY3" fmla="*/ 3690257 h 3690257"/>
              <a:gd name="connsiteX4" fmla="*/ 0 w 9158514"/>
              <a:gd name="connsiteY4" fmla="*/ 2598057 h 3690257"/>
              <a:gd name="connsiteX0" fmla="*/ 0 w 9158514"/>
              <a:gd name="connsiteY0" fmla="*/ 0 h 3748314"/>
              <a:gd name="connsiteX1" fmla="*/ 9158514 w 9158514"/>
              <a:gd name="connsiteY1" fmla="*/ 58057 h 3748314"/>
              <a:gd name="connsiteX2" fmla="*/ 9151257 w 9158514"/>
              <a:gd name="connsiteY2" fmla="*/ 3748314 h 3748314"/>
              <a:gd name="connsiteX3" fmla="*/ 7257 w 9158514"/>
              <a:gd name="connsiteY3" fmla="*/ 3748314 h 3748314"/>
              <a:gd name="connsiteX4" fmla="*/ 0 w 9158514"/>
              <a:gd name="connsiteY4" fmla="*/ 0 h 3748314"/>
              <a:gd name="connsiteX0" fmla="*/ 0 w 9165771"/>
              <a:gd name="connsiteY0" fmla="*/ 0 h 3748314"/>
              <a:gd name="connsiteX1" fmla="*/ 9165771 w 9165771"/>
              <a:gd name="connsiteY1" fmla="*/ 2598057 h 3748314"/>
              <a:gd name="connsiteX2" fmla="*/ 9151257 w 9165771"/>
              <a:gd name="connsiteY2" fmla="*/ 3748314 h 3748314"/>
              <a:gd name="connsiteX3" fmla="*/ 7257 w 9165771"/>
              <a:gd name="connsiteY3" fmla="*/ 3748314 h 3748314"/>
              <a:gd name="connsiteX4" fmla="*/ 0 w 9165771"/>
              <a:gd name="connsiteY4" fmla="*/ 0 h 3748314"/>
              <a:gd name="connsiteX0" fmla="*/ 0 w 9151257"/>
              <a:gd name="connsiteY0" fmla="*/ 0 h 3748314"/>
              <a:gd name="connsiteX1" fmla="*/ 9151257 w 9151257"/>
              <a:gd name="connsiteY1" fmla="*/ 1734457 h 3748314"/>
              <a:gd name="connsiteX2" fmla="*/ 9151257 w 9151257"/>
              <a:gd name="connsiteY2" fmla="*/ 3748314 h 3748314"/>
              <a:gd name="connsiteX3" fmla="*/ 7257 w 9151257"/>
              <a:gd name="connsiteY3" fmla="*/ 3748314 h 3748314"/>
              <a:gd name="connsiteX4" fmla="*/ 0 w 9151257"/>
              <a:gd name="connsiteY4" fmla="*/ 0 h 3748314"/>
              <a:gd name="connsiteX0" fmla="*/ 0 w 9151257"/>
              <a:gd name="connsiteY0" fmla="*/ 0 h 3748314"/>
              <a:gd name="connsiteX1" fmla="*/ 9151257 w 9151257"/>
              <a:gd name="connsiteY1" fmla="*/ 2119085 h 3748314"/>
              <a:gd name="connsiteX2" fmla="*/ 9151257 w 9151257"/>
              <a:gd name="connsiteY2" fmla="*/ 3748314 h 3748314"/>
              <a:gd name="connsiteX3" fmla="*/ 7257 w 9151257"/>
              <a:gd name="connsiteY3" fmla="*/ 3748314 h 3748314"/>
              <a:gd name="connsiteX4" fmla="*/ 0 w 9151257"/>
              <a:gd name="connsiteY4" fmla="*/ 0 h 3748314"/>
              <a:gd name="connsiteX0" fmla="*/ 33657 w 9144000"/>
              <a:gd name="connsiteY0" fmla="*/ 0 h 3748314"/>
              <a:gd name="connsiteX1" fmla="*/ 9144000 w 9144000"/>
              <a:gd name="connsiteY1" fmla="*/ 2119085 h 3748314"/>
              <a:gd name="connsiteX2" fmla="*/ 9144000 w 9144000"/>
              <a:gd name="connsiteY2" fmla="*/ 3748314 h 3748314"/>
              <a:gd name="connsiteX3" fmla="*/ 0 w 9144000"/>
              <a:gd name="connsiteY3" fmla="*/ 3748314 h 3748314"/>
              <a:gd name="connsiteX4" fmla="*/ 33657 w 9144000"/>
              <a:gd name="connsiteY4" fmla="*/ 0 h 374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748314">
                <a:moveTo>
                  <a:pt x="33657" y="0"/>
                </a:moveTo>
                <a:lnTo>
                  <a:pt x="9144000" y="2119085"/>
                </a:lnTo>
                <a:lnTo>
                  <a:pt x="9144000" y="3748314"/>
                </a:lnTo>
                <a:lnTo>
                  <a:pt x="0" y="3748314"/>
                </a:lnTo>
                <a:lnTo>
                  <a:pt x="33657" y="0"/>
                </a:lnTo>
                <a:close/>
              </a:path>
            </a:pathLst>
          </a:custGeom>
          <a:gradFill>
            <a:gsLst>
              <a:gs pos="0">
                <a:srgbClr val="CC0000"/>
              </a:gs>
              <a:gs pos="100000">
                <a:srgbClr val="800000"/>
              </a:gs>
            </a:gsLst>
            <a:lin ang="5400000" scaled="0"/>
          </a:gradFill>
          <a:ln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EF91-7C5B-4431-BEA0-586FA81AD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64B2-0D2F-4420-8AE4-7AFD36E00730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EF91-7C5B-4431-BEA0-586FA81AD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64B2-0D2F-4420-8AE4-7AFD36E00730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EF91-7C5B-4431-BEA0-586FA81AD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C64B2-0D2F-4420-8AE4-7AFD36E00730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7EF91-7C5B-4431-BEA0-586FA81AD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png"/><Relationship Id="rId4" Type="http://schemas.openxmlformats.org/officeDocument/2006/relationships/image" Target="../media/image11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png"/><Relationship Id="rId4" Type="http://schemas.openxmlformats.org/officeDocument/2006/relationships/image" Target="../media/image11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png"/><Relationship Id="rId4" Type="http://schemas.openxmlformats.org/officeDocument/2006/relationships/image" Target="../media/image11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-51516" y="3033485"/>
            <a:ext cx="9189720" cy="3824515"/>
          </a:xfrm>
          <a:custGeom>
            <a:avLst/>
            <a:gdLst>
              <a:gd name="connsiteX0" fmla="*/ 0 w 9144000"/>
              <a:gd name="connsiteY0" fmla="*/ 0 h 2971800"/>
              <a:gd name="connsiteX1" fmla="*/ 9144000 w 9144000"/>
              <a:gd name="connsiteY1" fmla="*/ 0 h 2971800"/>
              <a:gd name="connsiteX2" fmla="*/ 9144000 w 9144000"/>
              <a:gd name="connsiteY2" fmla="*/ 2971800 h 2971800"/>
              <a:gd name="connsiteX3" fmla="*/ 0 w 9144000"/>
              <a:gd name="connsiteY3" fmla="*/ 2971800 h 2971800"/>
              <a:gd name="connsiteX4" fmla="*/ 0 w 9144000"/>
              <a:gd name="connsiteY4" fmla="*/ 0 h 2971800"/>
              <a:gd name="connsiteX0" fmla="*/ 0 w 9144000"/>
              <a:gd name="connsiteY0" fmla="*/ 2612572 h 2971800"/>
              <a:gd name="connsiteX1" fmla="*/ 9144000 w 9144000"/>
              <a:gd name="connsiteY1" fmla="*/ 0 h 2971800"/>
              <a:gd name="connsiteX2" fmla="*/ 9144000 w 9144000"/>
              <a:gd name="connsiteY2" fmla="*/ 2971800 h 2971800"/>
              <a:gd name="connsiteX3" fmla="*/ 0 w 9144000"/>
              <a:gd name="connsiteY3" fmla="*/ 2971800 h 2971800"/>
              <a:gd name="connsiteX4" fmla="*/ 0 w 9144000"/>
              <a:gd name="connsiteY4" fmla="*/ 2612572 h 2971800"/>
              <a:gd name="connsiteX0" fmla="*/ 0 w 9151257"/>
              <a:gd name="connsiteY0" fmla="*/ 3331029 h 3690257"/>
              <a:gd name="connsiteX1" fmla="*/ 9151257 w 9151257"/>
              <a:gd name="connsiteY1" fmla="*/ 0 h 3690257"/>
              <a:gd name="connsiteX2" fmla="*/ 9144000 w 9151257"/>
              <a:gd name="connsiteY2" fmla="*/ 3690257 h 3690257"/>
              <a:gd name="connsiteX3" fmla="*/ 0 w 9151257"/>
              <a:gd name="connsiteY3" fmla="*/ 3690257 h 3690257"/>
              <a:gd name="connsiteX4" fmla="*/ 0 w 9151257"/>
              <a:gd name="connsiteY4" fmla="*/ 3331029 h 3690257"/>
              <a:gd name="connsiteX0" fmla="*/ 0 w 9158514"/>
              <a:gd name="connsiteY0" fmla="*/ 2598057 h 3690257"/>
              <a:gd name="connsiteX1" fmla="*/ 9158514 w 9158514"/>
              <a:gd name="connsiteY1" fmla="*/ 0 h 3690257"/>
              <a:gd name="connsiteX2" fmla="*/ 9151257 w 9158514"/>
              <a:gd name="connsiteY2" fmla="*/ 3690257 h 3690257"/>
              <a:gd name="connsiteX3" fmla="*/ 7257 w 9158514"/>
              <a:gd name="connsiteY3" fmla="*/ 3690257 h 3690257"/>
              <a:gd name="connsiteX4" fmla="*/ 0 w 9158514"/>
              <a:gd name="connsiteY4" fmla="*/ 2598057 h 3690257"/>
              <a:gd name="connsiteX0" fmla="*/ 0 w 9158514"/>
              <a:gd name="connsiteY0" fmla="*/ 0 h 3748314"/>
              <a:gd name="connsiteX1" fmla="*/ 9158514 w 9158514"/>
              <a:gd name="connsiteY1" fmla="*/ 58057 h 3748314"/>
              <a:gd name="connsiteX2" fmla="*/ 9151257 w 9158514"/>
              <a:gd name="connsiteY2" fmla="*/ 3748314 h 3748314"/>
              <a:gd name="connsiteX3" fmla="*/ 7257 w 9158514"/>
              <a:gd name="connsiteY3" fmla="*/ 3748314 h 3748314"/>
              <a:gd name="connsiteX4" fmla="*/ 0 w 9158514"/>
              <a:gd name="connsiteY4" fmla="*/ 0 h 3748314"/>
              <a:gd name="connsiteX0" fmla="*/ 0 w 9165771"/>
              <a:gd name="connsiteY0" fmla="*/ 0 h 3748314"/>
              <a:gd name="connsiteX1" fmla="*/ 9165771 w 9165771"/>
              <a:gd name="connsiteY1" fmla="*/ 2598057 h 3748314"/>
              <a:gd name="connsiteX2" fmla="*/ 9151257 w 9165771"/>
              <a:gd name="connsiteY2" fmla="*/ 3748314 h 3748314"/>
              <a:gd name="connsiteX3" fmla="*/ 7257 w 9165771"/>
              <a:gd name="connsiteY3" fmla="*/ 3748314 h 3748314"/>
              <a:gd name="connsiteX4" fmla="*/ 0 w 9165771"/>
              <a:gd name="connsiteY4" fmla="*/ 0 h 3748314"/>
              <a:gd name="connsiteX0" fmla="*/ 0 w 9151257"/>
              <a:gd name="connsiteY0" fmla="*/ 0 h 3748314"/>
              <a:gd name="connsiteX1" fmla="*/ 9151257 w 9151257"/>
              <a:gd name="connsiteY1" fmla="*/ 1734457 h 3748314"/>
              <a:gd name="connsiteX2" fmla="*/ 9151257 w 9151257"/>
              <a:gd name="connsiteY2" fmla="*/ 3748314 h 3748314"/>
              <a:gd name="connsiteX3" fmla="*/ 7257 w 9151257"/>
              <a:gd name="connsiteY3" fmla="*/ 3748314 h 3748314"/>
              <a:gd name="connsiteX4" fmla="*/ 0 w 9151257"/>
              <a:gd name="connsiteY4" fmla="*/ 0 h 3748314"/>
              <a:gd name="connsiteX0" fmla="*/ 0 w 9151257"/>
              <a:gd name="connsiteY0" fmla="*/ 0 h 3748314"/>
              <a:gd name="connsiteX1" fmla="*/ 9151257 w 9151257"/>
              <a:gd name="connsiteY1" fmla="*/ 2119085 h 3748314"/>
              <a:gd name="connsiteX2" fmla="*/ 9151257 w 9151257"/>
              <a:gd name="connsiteY2" fmla="*/ 3748314 h 3748314"/>
              <a:gd name="connsiteX3" fmla="*/ 7257 w 9151257"/>
              <a:gd name="connsiteY3" fmla="*/ 3748314 h 3748314"/>
              <a:gd name="connsiteX4" fmla="*/ 0 w 9151257"/>
              <a:gd name="connsiteY4" fmla="*/ 0 h 3748314"/>
              <a:gd name="connsiteX0" fmla="*/ 33657 w 9144000"/>
              <a:gd name="connsiteY0" fmla="*/ 0 h 3748314"/>
              <a:gd name="connsiteX1" fmla="*/ 9144000 w 9144000"/>
              <a:gd name="connsiteY1" fmla="*/ 2119085 h 3748314"/>
              <a:gd name="connsiteX2" fmla="*/ 9144000 w 9144000"/>
              <a:gd name="connsiteY2" fmla="*/ 3748314 h 3748314"/>
              <a:gd name="connsiteX3" fmla="*/ 0 w 9144000"/>
              <a:gd name="connsiteY3" fmla="*/ 3748314 h 3748314"/>
              <a:gd name="connsiteX4" fmla="*/ 33657 w 9144000"/>
              <a:gd name="connsiteY4" fmla="*/ 0 h 374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748314">
                <a:moveTo>
                  <a:pt x="33657" y="0"/>
                </a:moveTo>
                <a:lnTo>
                  <a:pt x="9144000" y="2119085"/>
                </a:lnTo>
                <a:lnTo>
                  <a:pt x="9144000" y="3748314"/>
                </a:lnTo>
                <a:lnTo>
                  <a:pt x="0" y="3748314"/>
                </a:lnTo>
                <a:lnTo>
                  <a:pt x="33657" y="0"/>
                </a:lnTo>
                <a:close/>
              </a:path>
            </a:pathLst>
          </a:custGeom>
          <a:gradFill>
            <a:gsLst>
              <a:gs pos="0">
                <a:srgbClr val="C00000"/>
              </a:gs>
              <a:gs pos="50000">
                <a:srgbClr val="800000"/>
              </a:gs>
              <a:gs pos="100000">
                <a:srgbClr val="800000"/>
              </a:gs>
            </a:gsLst>
            <a:lin ang="5400000" scaled="0"/>
          </a:gradFill>
          <a:ln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 l="2164" t="13840" r="11368" b="375"/>
          <a:stretch>
            <a:fillRect/>
          </a:stretch>
        </p:blipFill>
        <p:spPr bwMode="auto">
          <a:xfrm>
            <a:off x="-37921" y="-4940"/>
            <a:ext cx="9189720" cy="569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38752" y="4920928"/>
            <a:ext cx="8778240" cy="1188720"/>
          </a:xfrm>
        </p:spPr>
        <p:txBody>
          <a:bodyPr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Franklin Gothic Heavy" pitchFamily="34" charset="0"/>
              </a:rPr>
              <a:t>Five Little Known</a:t>
            </a:r>
            <a:r>
              <a:rPr lang="en-US" sz="3600" dirty="0" smtClean="0">
                <a:solidFill>
                  <a:schemeClr val="bg1"/>
                </a:solidFill>
                <a:latin typeface="Franklin Gothic Heavy" pitchFamily="34" charset="0"/>
              </a:rPr>
              <a:t>, But </a:t>
            </a:r>
            <a:r>
              <a:rPr lang="en-US" sz="3600" dirty="0">
                <a:solidFill>
                  <a:schemeClr val="bg1"/>
                </a:solidFill>
                <a:latin typeface="Franklin Gothic Heavy" pitchFamily="34" charset="0"/>
              </a:rPr>
              <a:t>Highly Valuable</a:t>
            </a:r>
            <a:r>
              <a:rPr lang="en-US" sz="3600" dirty="0" smtClean="0">
                <a:solidFill>
                  <a:schemeClr val="bg1"/>
                </a:solidFill>
                <a:latin typeface="Franklin Gothic Heavy" pitchFamily="34" charset="0"/>
              </a:rPr>
              <a:t>, PROC </a:t>
            </a:r>
            <a:r>
              <a:rPr lang="en-US" sz="3600" dirty="0">
                <a:solidFill>
                  <a:schemeClr val="bg1"/>
                </a:solidFill>
                <a:latin typeface="Franklin Gothic Heavy" pitchFamily="34" charset="0"/>
              </a:rPr>
              <a:t>SQL Programming </a:t>
            </a:r>
            <a:r>
              <a:rPr lang="en-US" sz="3600" dirty="0" smtClean="0">
                <a:solidFill>
                  <a:schemeClr val="bg1"/>
                </a:solidFill>
                <a:latin typeface="Franklin Gothic Heavy" pitchFamily="34" charset="0"/>
              </a:rPr>
              <a:t>Techniques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97456" y="6115336"/>
            <a:ext cx="4114800" cy="731520"/>
          </a:xfrm>
          <a:noFill/>
        </p:spPr>
        <p:txBody>
          <a:bodyPr lIns="90488" tIns="44450" rIns="90488" bIns="44450" anchor="ctr">
            <a:normAutofit fontScale="92500" lnSpcReduction="10000"/>
          </a:bodyPr>
          <a:lstStyle/>
          <a:p>
            <a:pPr marL="342900" indent="-342900" algn="ctr">
              <a:spcBef>
                <a:spcPct val="0"/>
              </a:spcBef>
            </a:pPr>
            <a:r>
              <a:rPr lang="en-US" sz="2100" b="1" i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a presentation by</a:t>
            </a:r>
          </a:p>
          <a:p>
            <a:pPr marL="342900" indent="-342900" algn="ctr">
              <a:spcBef>
                <a:spcPct val="0"/>
              </a:spcBef>
            </a:pPr>
            <a:r>
              <a:rPr lang="en-US" sz="28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Kirk Paul </a:t>
            </a:r>
            <a:r>
              <a:rPr lang="en-US" sz="2800" b="1" dirty="0" err="1" smtClean="0">
                <a:solidFill>
                  <a:schemeClr val="bg2"/>
                </a:solidFill>
                <a:latin typeface="Calibri" panose="020F0502020204030204" pitchFamily="34" charset="0"/>
              </a:rPr>
              <a:t>Lafler</a:t>
            </a:r>
            <a:r>
              <a:rPr lang="en-US" sz="28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3111953"/>
              </p:ext>
            </p:extLst>
          </p:nvPr>
        </p:nvGraphicFramePr>
        <p:xfrm>
          <a:off x="152400" y="166048"/>
          <a:ext cx="109728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" name="ClipArt" r:id="rId3" imgW="3190680" imgH="3747960" progId="">
                  <p:embed/>
                </p:oleObj>
              </mc:Choice>
              <mc:Fallback>
                <p:oleObj name="ClipArt" r:id="rId3" imgW="3190680" imgH="37479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6048"/>
                        <a:ext cx="109728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4800" y="658298"/>
            <a:ext cx="838200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800" b="1" i="0" dirty="0" smtClean="0">
                <a:solidFill>
                  <a:srgbClr val="C00000"/>
                </a:solidFill>
                <a:latin typeface="Arial Black" pitchFamily="34" charset="0"/>
              </a:rPr>
              <a:t>2</a:t>
            </a:r>
            <a:endParaRPr lang="en-US" sz="2800" b="1" i="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733485"/>
            <a:ext cx="7315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0343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Impact"/>
              </a:rPr>
              <a:t>Identifying</a:t>
            </a:r>
          </a:p>
          <a:p>
            <a:pPr algn="ctr"/>
            <a:r>
              <a:rPr lang="en-US" sz="72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0343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Impact"/>
              </a:rPr>
              <a:t>FIRST., LAST., and Between Rows within BY-Groups</a:t>
            </a:r>
            <a:endParaRPr lang="en-US" sz="72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D03430"/>
                  </a:gs>
                  <a:gs pos="100000">
                    <a:srgbClr val="800000"/>
                  </a:gs>
                </a:gsLst>
                <a:lin ang="5400000" scaled="1"/>
              </a:gradFill>
              <a:latin typeface="Impac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715000"/>
            <a:ext cx="18288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0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81000" y="0"/>
            <a:ext cx="87630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4400" i="0" dirty="0" smtClean="0">
                <a:solidFill>
                  <a:srgbClr val="C00000"/>
                </a:solidFill>
                <a:latin typeface="Impact" pitchFamily="34" charset="0"/>
              </a:rPr>
              <a:t>FIRST., LAST., and Between Processing</a:t>
            </a:r>
            <a:endParaRPr lang="en-US" sz="4400" i="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57200" y="914400"/>
            <a:ext cx="8229600" cy="2308324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scene3d>
            <a:camera prst="legacyPerspectiv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 smtClean="0">
                <a:latin typeface="Arial Black" panose="020B0A04020102020204" pitchFamily="34" charset="0"/>
              </a:rPr>
              <a:t>Performing </a:t>
            </a:r>
            <a:r>
              <a:rPr lang="en-US" sz="2400" dirty="0">
                <a:latin typeface="Arial Black" panose="020B0A04020102020204" pitchFamily="34" charset="0"/>
              </a:rPr>
              <a:t>by-group processing </a:t>
            </a:r>
            <a:r>
              <a:rPr lang="en-US" sz="2400" dirty="0" smtClean="0">
                <a:latin typeface="Arial Black" panose="020B0A04020102020204" pitchFamily="34" charset="0"/>
              </a:rPr>
              <a:t>to identify FIRST., LAST., </a:t>
            </a:r>
            <a:r>
              <a:rPr lang="en-US" sz="2400" dirty="0">
                <a:latin typeface="Arial Black" panose="020B0A04020102020204" pitchFamily="34" charset="0"/>
              </a:rPr>
              <a:t>and BETWEEN observations </a:t>
            </a:r>
            <a:r>
              <a:rPr lang="en-US" sz="2400" dirty="0" smtClean="0">
                <a:latin typeface="Arial Black" panose="020B0A04020102020204" pitchFamily="34" charset="0"/>
              </a:rPr>
              <a:t>in a </a:t>
            </a:r>
            <a:r>
              <a:rPr lang="en-US" sz="2400" dirty="0">
                <a:latin typeface="Arial Black" panose="020B0A04020102020204" pitchFamily="34" charset="0"/>
              </a:rPr>
              <a:t>DATA step </a:t>
            </a:r>
            <a:r>
              <a:rPr lang="en-US" sz="2400" dirty="0" smtClean="0">
                <a:latin typeface="Arial Black" panose="020B0A04020102020204" pitchFamily="34" charset="0"/>
              </a:rPr>
              <a:t>is </a:t>
            </a:r>
            <a:r>
              <a:rPr lang="en-US" sz="2400" dirty="0">
                <a:latin typeface="Arial Black" panose="020B0A04020102020204" pitchFamily="34" charset="0"/>
              </a:rPr>
              <a:t>a popular </a:t>
            </a:r>
            <a:r>
              <a:rPr lang="en-US" sz="2400" dirty="0" smtClean="0">
                <a:latin typeface="Arial Black" panose="020B0A04020102020204" pitchFamily="34" charset="0"/>
              </a:rPr>
              <a:t>programming technique </a:t>
            </a:r>
            <a:r>
              <a:rPr lang="en-US" sz="2400" dirty="0">
                <a:latin typeface="Arial Black" panose="020B0A04020102020204" pitchFamily="34" charset="0"/>
              </a:rPr>
              <a:t>with SAS users</a:t>
            </a:r>
            <a:r>
              <a:rPr lang="en-US" sz="2400" dirty="0" smtClean="0">
                <a:latin typeface="Arial Black" panose="020B0A04020102020204" pitchFamily="34" charset="0"/>
              </a:rPr>
              <a:t>. The SQL procedure can emulate this stalwart DATA step programming technique using </a:t>
            </a:r>
            <a:r>
              <a:rPr lang="en-US" sz="2400" dirty="0" err="1" smtClean="0">
                <a:latin typeface="Arial Black" panose="020B0A04020102020204" pitchFamily="34" charset="0"/>
              </a:rPr>
              <a:t>subqueries</a:t>
            </a:r>
            <a:r>
              <a:rPr lang="en-US" sz="2400" dirty="0" smtClean="0">
                <a:latin typeface="Arial Black" panose="020B0A04020102020204" pitchFamily="34" charset="0"/>
              </a:rPr>
              <a:t>.</a:t>
            </a:r>
            <a:endParaRPr lang="en-US" sz="2400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96" y="5677914"/>
            <a:ext cx="1828800" cy="114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6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1000" y="0"/>
            <a:ext cx="87630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4400" dirty="0" smtClean="0">
                <a:solidFill>
                  <a:srgbClr val="C00000"/>
                </a:solidFill>
                <a:latin typeface="Impact" pitchFamily="34" charset="0"/>
              </a:rPr>
              <a:t>FIRST.  BY-group Code Emulation</a:t>
            </a:r>
            <a:endParaRPr lang="en-US" sz="4400" i="0" dirty="0">
              <a:solidFill>
                <a:srgbClr val="C00000"/>
              </a:solidFill>
              <a:latin typeface="Impact" pitchFamily="34" charset="0"/>
            </a:endParaRPr>
          </a:p>
        </p:txBody>
      </p:sp>
      <p:pic>
        <p:nvPicPr>
          <p:cNvPr id="12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96" y="5677914"/>
            <a:ext cx="1828800" cy="1144830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83192" y="914400"/>
            <a:ext cx="8595360" cy="49859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scene3d>
            <a:camera prst="legacyPerspectiv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/*****************************************************/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/** ROUTINE.....: FIRST-BY-GROUP-ROWS 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**/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/** PURPOSE.....: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Identify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 first (min) row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   **/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/**             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each by-group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using a subquery.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**/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/*****************************************************/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sql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create table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first_bygroup_rows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select rating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title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'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FirstRow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as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ByGroup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from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movies M1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where title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(select min(title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from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movies M2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where M1.rating = M2.rating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order by rating, title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40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1000" y="0"/>
            <a:ext cx="87630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4400" dirty="0" smtClean="0">
                <a:solidFill>
                  <a:srgbClr val="C00000"/>
                </a:solidFill>
                <a:latin typeface="Impact" pitchFamily="34" charset="0"/>
              </a:rPr>
              <a:t>FIRST.  BY-group Code Results</a:t>
            </a:r>
            <a:endParaRPr lang="en-US" sz="4400" i="0" dirty="0">
              <a:solidFill>
                <a:srgbClr val="C00000"/>
              </a:solidFill>
              <a:latin typeface="Impact" pitchFamily="34" charset="0"/>
            </a:endParaRPr>
          </a:p>
        </p:txBody>
      </p:sp>
      <p:pic>
        <p:nvPicPr>
          <p:cNvPr id="11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5256" y="5713170"/>
            <a:ext cx="1828800" cy="114483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14400"/>
            <a:ext cx="3657600" cy="222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89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1000" y="0"/>
            <a:ext cx="87630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4400" dirty="0" smtClean="0">
                <a:solidFill>
                  <a:srgbClr val="C00000"/>
                </a:solidFill>
                <a:latin typeface="Impact" pitchFamily="34" charset="0"/>
              </a:rPr>
              <a:t>LAST.  BY-group Code Emulation</a:t>
            </a:r>
            <a:endParaRPr lang="en-US" sz="4400" i="0" dirty="0">
              <a:solidFill>
                <a:srgbClr val="C00000"/>
              </a:solidFill>
              <a:latin typeface="Impact" pitchFamily="34" charset="0"/>
            </a:endParaRPr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96" y="5677914"/>
            <a:ext cx="1828800" cy="1144830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83192" y="914400"/>
            <a:ext cx="8595360" cy="47089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scene3d>
            <a:camera prst="legacyPerspectiv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/*****************************************************/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/** ROUTINE.....: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LAST-BY-GROUP-ROWS            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**/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/** PURPOSE.....: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Identify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last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max)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row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**/ /**             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each by-group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using a subquery.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**/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/*****************************************************/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create table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last_bygroup_rows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as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select rating,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title,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'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LastRow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as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ByGroup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from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movies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M1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where title =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(select max(title)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from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movies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M2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where M1.rating = M2.rating)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order by rating, title;</a:t>
            </a:r>
          </a:p>
        </p:txBody>
      </p:sp>
    </p:spTree>
    <p:extLst>
      <p:ext uri="{BB962C8B-B14F-4D97-AF65-F5344CB8AC3E}">
        <p14:creationId xmlns:p14="http://schemas.microsoft.com/office/powerpoint/2010/main" val="160316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1000" y="0"/>
            <a:ext cx="87630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4400" dirty="0" smtClean="0">
                <a:solidFill>
                  <a:srgbClr val="C00000"/>
                </a:solidFill>
                <a:latin typeface="Impact" pitchFamily="34" charset="0"/>
              </a:rPr>
              <a:t>LAST.  BY-group Code Results</a:t>
            </a:r>
            <a:endParaRPr lang="en-US" sz="4400" i="0" dirty="0">
              <a:solidFill>
                <a:srgbClr val="C00000"/>
              </a:solidFill>
              <a:latin typeface="Impact" pitchFamily="34" charset="0"/>
            </a:endParaRPr>
          </a:p>
        </p:txBody>
      </p:sp>
      <p:pic>
        <p:nvPicPr>
          <p:cNvPr id="11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5256" y="5713170"/>
            <a:ext cx="1828800" cy="114483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00751"/>
            <a:ext cx="3657600" cy="194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8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1000" y="0"/>
            <a:ext cx="87630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4400" dirty="0" smtClean="0">
                <a:solidFill>
                  <a:srgbClr val="C00000"/>
                </a:solidFill>
                <a:latin typeface="Impact" pitchFamily="34" charset="0"/>
              </a:rPr>
              <a:t>Between  BY-group Code Emulation</a:t>
            </a:r>
            <a:endParaRPr lang="en-US" sz="4400" i="0" dirty="0">
              <a:solidFill>
                <a:srgbClr val="C00000"/>
              </a:solidFill>
              <a:latin typeface="Impact" pitchFamily="34" charset="0"/>
            </a:endParaRPr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96" y="5677914"/>
            <a:ext cx="1828800" cy="1144830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83192" y="914400"/>
            <a:ext cx="8595360" cy="53553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scene3d>
            <a:camera prst="legacyPerspectiv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/***********************************************************/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/** ROUTINE.....: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BETWEEN-BY-GROUP-ROWS              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**/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/** PURPOSE.....: Derive the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between rows within each     **/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/**               By-group.                               **/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/***********************************************************/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create table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between_bygroup_rows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as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select rating,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title,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min(title) as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Min_Title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max(title) as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Max_Title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'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BetweenRow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' as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ByGroup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from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movies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group by rating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having CALCULATED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min_Title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NOT =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CALCULATED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max_Title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AND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CALCULATED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min_Title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NOT =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Title                AND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CALCULATED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max_Title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NOT = Title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order by rating, title;</a:t>
            </a:r>
          </a:p>
        </p:txBody>
      </p:sp>
    </p:spTree>
    <p:extLst>
      <p:ext uri="{BB962C8B-B14F-4D97-AF65-F5344CB8AC3E}">
        <p14:creationId xmlns:p14="http://schemas.microsoft.com/office/powerpoint/2010/main" val="160316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1000" y="0"/>
            <a:ext cx="87630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4400" dirty="0" smtClean="0">
                <a:solidFill>
                  <a:srgbClr val="C00000"/>
                </a:solidFill>
                <a:latin typeface="Impact" pitchFamily="34" charset="0"/>
              </a:rPr>
              <a:t>Between  BY-group Code Results</a:t>
            </a:r>
            <a:endParaRPr lang="en-US" sz="4400" i="0" dirty="0">
              <a:solidFill>
                <a:srgbClr val="C00000"/>
              </a:solidFill>
              <a:latin typeface="Impact" pitchFamily="34" charset="0"/>
            </a:endParaRPr>
          </a:p>
        </p:txBody>
      </p:sp>
      <p:pic>
        <p:nvPicPr>
          <p:cNvPr id="11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5256" y="5713170"/>
            <a:ext cx="1828800" cy="114483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00743"/>
            <a:ext cx="6400800" cy="498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28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1000" y="0"/>
            <a:ext cx="87630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4400" dirty="0" smtClean="0">
                <a:solidFill>
                  <a:srgbClr val="C00000"/>
                </a:solidFill>
                <a:latin typeface="Impact" pitchFamily="34" charset="0"/>
              </a:rPr>
              <a:t>Append FIRST., LAST.  and Between</a:t>
            </a:r>
            <a:endParaRPr lang="en-US" sz="4400" i="0" dirty="0">
              <a:solidFill>
                <a:srgbClr val="C00000"/>
              </a:solidFill>
              <a:latin typeface="Impact" pitchFamily="34" charset="0"/>
            </a:endParaRPr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96" y="5677914"/>
            <a:ext cx="1828800" cy="1144830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83192" y="914400"/>
            <a:ext cx="8595360" cy="567847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scene3d>
            <a:camera prst="legacyPerspectiv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/***********************************************************/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/** ROUTINE.....: CONCATENATE-FIRST-BETWEEN-LAST       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**/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/** PURPOSE.....: Concatenate the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results from the first  **/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/**          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(min)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row, between rows, and last (max) **/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/**              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row within each by-group, and print.    **/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/***********************************************************/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create table 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first_between_last_rows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as</a:t>
            </a:r>
          </a:p>
          <a:p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select rating,</a:t>
            </a:r>
          </a:p>
          <a:p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title,</a:t>
            </a:r>
          </a:p>
          <a:p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bygroup</a:t>
            </a:r>
            <a:endParaRPr lang="en-US" sz="17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from 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first_bygroup_rows</a:t>
            </a:r>
            <a:endParaRPr lang="en-US" sz="17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UNION ALL</a:t>
            </a:r>
          </a:p>
          <a:p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select rating,</a:t>
            </a:r>
          </a:p>
          <a:p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title,</a:t>
            </a:r>
          </a:p>
          <a:p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bygroup</a:t>
            </a:r>
            <a:endParaRPr lang="en-US" sz="17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from 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between_bygroup_rows</a:t>
            </a:r>
            <a:endParaRPr lang="en-US" sz="17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UNION ALL</a:t>
            </a:r>
          </a:p>
          <a:p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select rating,</a:t>
            </a:r>
          </a:p>
          <a:p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title,</a:t>
            </a:r>
          </a:p>
          <a:p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bygroup</a:t>
            </a:r>
            <a:endParaRPr lang="en-US" sz="17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from 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last_bygroup_rows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06942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81000" y="0"/>
            <a:ext cx="87630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4400" i="0" dirty="0" smtClean="0">
                <a:solidFill>
                  <a:srgbClr val="C00000"/>
                </a:solidFill>
                <a:latin typeface="Impact" pitchFamily="34" charset="0"/>
              </a:rPr>
              <a:t>FIRST., LAST., and Between Results</a:t>
            </a:r>
            <a:endParaRPr lang="en-US" sz="4400" i="0" dirty="0">
              <a:solidFill>
                <a:srgbClr val="C00000"/>
              </a:solidFill>
              <a:latin typeface="Impact" pitchFamily="34" charset="0"/>
            </a:endParaRPr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5256" y="5713170"/>
            <a:ext cx="1828800" cy="1144830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839479"/>
            <a:ext cx="296227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6286500"/>
            <a:ext cx="29622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16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ChangeArrowheads="1"/>
          </p:cNvSpPr>
          <p:nvPr/>
        </p:nvSpPr>
        <p:spPr bwMode="auto">
          <a:xfrm>
            <a:off x="457200" y="2286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2800" i="0" dirty="0">
                <a:latin typeface="+mn-lt"/>
              </a:rPr>
              <a:t>Copyright © </a:t>
            </a:r>
            <a:r>
              <a:rPr lang="en-US" sz="2800" i="0" dirty="0" smtClean="0">
                <a:latin typeface="+mn-lt"/>
              </a:rPr>
              <a:t>1992-2016 </a:t>
            </a:r>
            <a:r>
              <a:rPr lang="en-US" sz="2800" i="0" dirty="0">
                <a:latin typeface="+mn-lt"/>
              </a:rPr>
              <a:t>by</a:t>
            </a:r>
          </a:p>
          <a:p>
            <a:pPr marL="342900" indent="-342900"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2800" i="0" dirty="0">
                <a:latin typeface="+mn-lt"/>
              </a:rPr>
              <a:t>Kirk Paul </a:t>
            </a:r>
            <a:r>
              <a:rPr lang="en-US" sz="2800" i="0" dirty="0" err="1">
                <a:latin typeface="+mn-lt"/>
              </a:rPr>
              <a:t>Lafler</a:t>
            </a:r>
            <a:r>
              <a:rPr lang="en-US" sz="2800" i="0" dirty="0">
                <a:latin typeface="+mn-lt"/>
              </a:rPr>
              <a:t> and Software Intelligence Corporation.</a:t>
            </a:r>
          </a:p>
          <a:p>
            <a:pPr marL="342900" indent="-342900"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2800" i="0" dirty="0">
                <a:latin typeface="+mn-lt"/>
              </a:rPr>
              <a:t>   All rights reserved.</a:t>
            </a: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  <a:defRPr/>
            </a:pPr>
            <a:endParaRPr lang="en-US" sz="2400" i="0" dirty="0">
              <a:latin typeface="+mn-lt"/>
            </a:endParaRP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  <a:defRPr/>
            </a:pPr>
            <a:endParaRPr lang="en-US" sz="2400" i="0" dirty="0">
              <a:latin typeface="+mn-lt"/>
            </a:endParaRP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2400" i="0" dirty="0" smtClean="0">
                <a:latin typeface="+mn-lt"/>
              </a:rPr>
              <a:t>SAS </a:t>
            </a:r>
            <a:r>
              <a:rPr lang="en-US" sz="2400" i="0" dirty="0">
                <a:latin typeface="+mn-lt"/>
              </a:rPr>
              <a:t>is the registered trademark of SAS Institute Inc., Cary, NC</a:t>
            </a:r>
            <a:r>
              <a:rPr lang="en-US" sz="2400" i="0" dirty="0" smtClean="0">
                <a:latin typeface="+mn-lt"/>
              </a:rPr>
              <a:t>,</a:t>
            </a: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2400" i="0" dirty="0" smtClean="0">
                <a:latin typeface="+mn-lt"/>
              </a:rPr>
              <a:t>USA</a:t>
            </a:r>
            <a:r>
              <a:rPr lang="en-US" sz="2400" i="0" dirty="0">
                <a:latin typeface="+mn-lt"/>
              </a:rPr>
              <a:t>.</a:t>
            </a: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  <a:defRPr/>
            </a:pPr>
            <a:endParaRPr lang="en-US" sz="2400" i="0" dirty="0">
              <a:latin typeface="+mn-lt"/>
            </a:endParaRP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2400" i="0" dirty="0">
                <a:latin typeface="+mn-lt"/>
              </a:rPr>
              <a:t>All other company and product names mentioned are used for</a:t>
            </a: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2400" i="0" dirty="0">
                <a:latin typeface="+mn-lt"/>
              </a:rPr>
              <a:t>identification purposes only and may be trademarks of </a:t>
            </a:r>
            <a:r>
              <a:rPr lang="en-US" sz="2400" i="0" dirty="0" smtClean="0">
                <a:latin typeface="+mn-lt"/>
              </a:rPr>
              <a:t>their</a:t>
            </a: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2400" i="0" dirty="0" smtClean="0">
                <a:latin typeface="+mn-lt"/>
              </a:rPr>
              <a:t>respective owners</a:t>
            </a:r>
            <a:r>
              <a:rPr lang="en-US" sz="2400" i="0" dirty="0">
                <a:latin typeface="+mn-lt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715000"/>
            <a:ext cx="1828800" cy="114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3111953"/>
              </p:ext>
            </p:extLst>
          </p:nvPr>
        </p:nvGraphicFramePr>
        <p:xfrm>
          <a:off x="152400" y="166048"/>
          <a:ext cx="109728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5" name="ClipArt" r:id="rId3" imgW="3190680" imgH="3747960" progId="">
                  <p:embed/>
                </p:oleObj>
              </mc:Choice>
              <mc:Fallback>
                <p:oleObj name="ClipArt" r:id="rId3" imgW="3190680" imgH="37479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6048"/>
                        <a:ext cx="109728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4800" y="650544"/>
            <a:ext cx="838200" cy="3459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800" b="1" i="0" dirty="0" smtClean="0">
                <a:solidFill>
                  <a:srgbClr val="C00000"/>
                </a:solidFill>
                <a:latin typeface="Arial Black" pitchFamily="34" charset="0"/>
              </a:rPr>
              <a:t>3</a:t>
            </a:r>
            <a:endParaRPr lang="en-US" sz="2800" b="1" i="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762000"/>
            <a:ext cx="7315200" cy="457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0343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Impact"/>
              </a:rPr>
              <a:t>Creating and</a:t>
            </a:r>
            <a:endParaRPr lang="en-US" sz="72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D03430"/>
                  </a:gs>
                  <a:gs pos="100000">
                    <a:srgbClr val="800000"/>
                  </a:gs>
                </a:gsLst>
                <a:lin ang="5400000" scaled="1"/>
              </a:gradFill>
              <a:latin typeface="Impact"/>
            </a:endParaRPr>
          </a:p>
          <a:p>
            <a:pPr algn="ctr"/>
            <a:r>
              <a:rPr lang="en-US" sz="72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0343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Impact"/>
              </a:rPr>
              <a:t>Searching</a:t>
            </a:r>
            <a:endParaRPr lang="en-US" sz="72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D03430"/>
                  </a:gs>
                  <a:gs pos="100000">
                    <a:srgbClr val="800000"/>
                  </a:gs>
                </a:gsLst>
                <a:lin ang="5400000" scaled="1"/>
              </a:gradFill>
              <a:latin typeface="Impact"/>
            </a:endParaRPr>
          </a:p>
          <a:p>
            <a:pPr algn="ctr"/>
            <a:r>
              <a:rPr lang="en-US" sz="72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0343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Impact"/>
              </a:rPr>
              <a:t>Value-list</a:t>
            </a:r>
            <a:endParaRPr lang="en-US" sz="72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D03430"/>
                  </a:gs>
                  <a:gs pos="100000">
                    <a:srgbClr val="800000"/>
                  </a:gs>
                </a:gsLst>
                <a:lin ang="5400000" scaled="1"/>
              </a:gradFill>
              <a:latin typeface="Impact"/>
            </a:endParaRPr>
          </a:p>
          <a:p>
            <a:pPr algn="ctr"/>
            <a:r>
              <a:rPr lang="en-US" sz="72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0343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Impact"/>
              </a:rPr>
              <a:t>Macro Variables</a:t>
            </a:r>
            <a:endParaRPr lang="en-US" sz="72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D03430"/>
                  </a:gs>
                  <a:gs pos="100000">
                    <a:srgbClr val="800000"/>
                  </a:gs>
                </a:gsLst>
                <a:lin ang="5400000" scaled="1"/>
              </a:gradFill>
              <a:latin typeface="Impac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715000"/>
            <a:ext cx="18288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0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1000" y="0"/>
            <a:ext cx="87630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4400" i="0" dirty="0" smtClean="0">
                <a:solidFill>
                  <a:srgbClr val="C00000"/>
                </a:solidFill>
                <a:latin typeface="Impact" pitchFamily="34" charset="0"/>
              </a:rPr>
              <a:t>Creating Value-list Macro Variables</a:t>
            </a:r>
            <a:endParaRPr lang="en-US" sz="4400" i="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1000" y="2286000"/>
            <a:ext cx="8412480" cy="3194721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scene3d>
            <a:camera prst="legacyPerspectiv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Arial Black" panose="020B0A04020102020204" pitchFamily="34" charset="0"/>
              </a:rPr>
              <a:t>PROC </a:t>
            </a:r>
            <a:r>
              <a:rPr lang="en-US" sz="2400" dirty="0" smtClean="0">
                <a:latin typeface="Arial Black" panose="020B0A04020102020204" pitchFamily="34" charset="0"/>
              </a:rPr>
              <a:t>SQL NOPRINT ;</a:t>
            </a:r>
            <a:endParaRPr lang="en-US" sz="2400" dirty="0">
              <a:latin typeface="Arial Black" panose="020B0A04020102020204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latin typeface="Arial Black" panose="020B0A04020102020204" pitchFamily="34" charset="0"/>
              </a:rPr>
              <a:t>  SELECT title</a:t>
            </a:r>
          </a:p>
          <a:p>
            <a:pPr>
              <a:spcBef>
                <a:spcPct val="20000"/>
              </a:spcBef>
              <a:defRPr/>
            </a:pPr>
            <a:r>
              <a:rPr lang="en-US" sz="2800" dirty="0">
                <a:solidFill>
                  <a:srgbClr val="C00000"/>
                </a:solidFill>
                <a:latin typeface="Arial Black" panose="020B0A04020102020204" pitchFamily="34" charset="0"/>
              </a:rPr>
              <a:t>    INTO </a:t>
            </a:r>
            <a:r>
              <a:rPr lang="en-US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:</a:t>
            </a:r>
            <a:r>
              <a:rPr lang="en-US" sz="2800" dirty="0" err="1">
                <a:solidFill>
                  <a:srgbClr val="C00000"/>
                </a:solidFill>
                <a:latin typeface="Arial Black" panose="020B0A04020102020204" pitchFamily="34" charset="0"/>
              </a:rPr>
              <a:t>mtitle</a:t>
            </a:r>
            <a:r>
              <a:rPr lang="en-US" sz="28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SEPARATED  BY  '*  </a:t>
            </a:r>
            <a:r>
              <a:rPr lang="en-US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'</a:t>
            </a:r>
            <a:endParaRPr lang="en-US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latin typeface="Arial Black" panose="020B0A04020102020204" pitchFamily="34" charset="0"/>
              </a:rPr>
              <a:t>      FROM movies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latin typeface="Arial Black" panose="020B0A04020102020204" pitchFamily="34" charset="0"/>
              </a:rPr>
              <a:t>         WHERE UPCASE(rating)=</a:t>
            </a:r>
            <a:r>
              <a:rPr lang="en-US" sz="2400" dirty="0" smtClean="0">
                <a:latin typeface="Arial Black" panose="020B0A04020102020204" pitchFamily="34" charset="0"/>
              </a:rPr>
              <a:t>'PG’ ;</a:t>
            </a:r>
            <a:endParaRPr lang="en-US" sz="2400" dirty="0">
              <a:latin typeface="Arial Black" panose="020B0A04020102020204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dirty="0" smtClean="0">
                <a:latin typeface="Arial Black" panose="020B0A04020102020204" pitchFamily="34" charset="0"/>
              </a:rPr>
              <a:t>QUIT ;</a:t>
            </a:r>
            <a:endParaRPr lang="en-US" sz="2400" dirty="0">
              <a:latin typeface="Arial Black" panose="020B0A04020102020204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latin typeface="Arial Black" panose="020B0A04020102020204" pitchFamily="34" charset="0"/>
              </a:rPr>
              <a:t>%PUT &amp;</a:t>
            </a:r>
            <a:r>
              <a:rPr lang="en-US" sz="2400" dirty="0" err="1" smtClean="0">
                <a:latin typeface="Arial Black" panose="020B0A04020102020204" pitchFamily="34" charset="0"/>
              </a:rPr>
              <a:t>mtitle</a:t>
            </a:r>
            <a:r>
              <a:rPr lang="en-US" sz="2400" dirty="0" smtClean="0">
                <a:latin typeface="Arial Black" panose="020B0A04020102020204" pitchFamily="34" charset="0"/>
              </a:rPr>
              <a:t> ;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57200" y="914400"/>
            <a:ext cx="8229600" cy="1200329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latin typeface="Calibri" panose="020F0502020204030204" pitchFamily="34" charset="0"/>
                <a:ea typeface="MS Mincho" pitchFamily="49" charset="-128"/>
                <a:sym typeface="Monotype Sorts" pitchFamily="2" charset="2"/>
              </a:rPr>
              <a:t>Asterisk-delimited, or some other delimited, values can be created in a macro variable by concatenating values of a single column into one macro variable.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7072" y="3114648"/>
            <a:ext cx="8595360" cy="54864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4419600" y="5181600"/>
            <a:ext cx="304800" cy="4572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800000"/>
          </a:solidFill>
          <a:ln w="12700">
            <a:solidFill>
              <a:srgbClr val="8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5256" y="5713170"/>
            <a:ext cx="1828800" cy="11448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7936" y="5677914"/>
            <a:ext cx="8686800" cy="3231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Monotype Sorts" pitchFamily="2" charset="2"/>
              </a:rPr>
              <a:t>Casablanca* Jaws* Poltergeist* Rocky* 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  <a:sym typeface="Monotype Sorts" pitchFamily="2" charset="2"/>
              </a:rPr>
              <a:t>Star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Monotype Sorts" pitchFamily="2" charset="2"/>
              </a:rPr>
              <a:t>Wars* 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  <a:sym typeface="Monotype Sorts" pitchFamily="2" charset="2"/>
              </a:rPr>
              <a:t>The Hunt for Red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Monotype Sorts" pitchFamily="2" charset="2"/>
              </a:rPr>
              <a:t>October</a:t>
            </a:r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  <a:sym typeface="Monotype Sort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556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8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1000" y="0"/>
            <a:ext cx="87630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4400" i="0" dirty="0" smtClean="0">
                <a:solidFill>
                  <a:srgbClr val="C00000"/>
                </a:solidFill>
                <a:latin typeface="Impact" pitchFamily="34" charset="0"/>
              </a:rPr>
              <a:t>Creating Value-list Macro Variables</a:t>
            </a:r>
            <a:endParaRPr lang="en-US" sz="4400" i="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1000" y="2286000"/>
            <a:ext cx="8412480" cy="3194721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scene3d>
            <a:camera prst="legacyPerspectiv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Arial Black" panose="020B0A04020102020204" pitchFamily="34" charset="0"/>
              </a:rPr>
              <a:t>PROC </a:t>
            </a:r>
            <a:r>
              <a:rPr lang="en-US" sz="2400" dirty="0" smtClean="0">
                <a:latin typeface="Arial Black" panose="020B0A04020102020204" pitchFamily="34" charset="0"/>
              </a:rPr>
              <a:t>SQL NOPRINT ;</a:t>
            </a:r>
            <a:endParaRPr lang="en-US" sz="2400" dirty="0">
              <a:latin typeface="Arial Black" panose="020B0A04020102020204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latin typeface="Arial Black" panose="020B0A04020102020204" pitchFamily="34" charset="0"/>
              </a:rPr>
              <a:t>  SELECT title</a:t>
            </a:r>
          </a:p>
          <a:p>
            <a:pPr>
              <a:spcBef>
                <a:spcPct val="20000"/>
              </a:spcBef>
              <a:defRPr/>
            </a:pPr>
            <a:r>
              <a:rPr lang="en-US" sz="2800" dirty="0">
                <a:solidFill>
                  <a:srgbClr val="C00000"/>
                </a:solidFill>
                <a:latin typeface="Arial Black" panose="020B0A04020102020204" pitchFamily="34" charset="0"/>
              </a:rPr>
              <a:t>    INTO </a:t>
            </a:r>
            <a:r>
              <a:rPr lang="en-US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:</a:t>
            </a:r>
            <a:r>
              <a:rPr lang="en-US" sz="2800" dirty="0" err="1">
                <a:solidFill>
                  <a:srgbClr val="C00000"/>
                </a:solidFill>
                <a:latin typeface="Arial Black" panose="020B0A04020102020204" pitchFamily="34" charset="0"/>
              </a:rPr>
              <a:t>mtitle</a:t>
            </a:r>
            <a:r>
              <a:rPr lang="en-US" sz="28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SEPARATED  BY  </a:t>
            </a:r>
            <a:r>
              <a:rPr lang="en-US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‘~  '</a:t>
            </a:r>
            <a:endParaRPr lang="en-US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latin typeface="Arial Black" panose="020B0A04020102020204" pitchFamily="34" charset="0"/>
              </a:rPr>
              <a:t>      FROM movies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latin typeface="Arial Black" panose="020B0A04020102020204" pitchFamily="34" charset="0"/>
              </a:rPr>
              <a:t>         WHERE UPCASE(rating)=</a:t>
            </a:r>
            <a:r>
              <a:rPr lang="en-US" sz="2400" dirty="0" smtClean="0">
                <a:latin typeface="Arial Black" panose="020B0A04020102020204" pitchFamily="34" charset="0"/>
              </a:rPr>
              <a:t>'PG’ ;</a:t>
            </a:r>
            <a:endParaRPr lang="en-US" sz="2400" dirty="0">
              <a:latin typeface="Arial Black" panose="020B0A04020102020204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dirty="0" smtClean="0">
                <a:latin typeface="Arial Black" panose="020B0A04020102020204" pitchFamily="34" charset="0"/>
              </a:rPr>
              <a:t>QUIT ;</a:t>
            </a:r>
            <a:endParaRPr lang="en-US" sz="2400" dirty="0">
              <a:latin typeface="Arial Black" panose="020B0A04020102020204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latin typeface="Arial Black" panose="020B0A04020102020204" pitchFamily="34" charset="0"/>
              </a:rPr>
              <a:t>%PUT &amp;</a:t>
            </a:r>
            <a:r>
              <a:rPr lang="en-US" sz="2400" dirty="0" err="1" smtClean="0">
                <a:latin typeface="Arial Black" panose="020B0A04020102020204" pitchFamily="34" charset="0"/>
              </a:rPr>
              <a:t>mtitle</a:t>
            </a:r>
            <a:r>
              <a:rPr lang="en-US" sz="2400" dirty="0" smtClean="0">
                <a:latin typeface="Arial Black" panose="020B0A04020102020204" pitchFamily="34" charset="0"/>
              </a:rPr>
              <a:t> ;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57200" y="914400"/>
            <a:ext cx="8229600" cy="1200329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latin typeface="Calibri" panose="020F0502020204030204" pitchFamily="34" charset="0"/>
                <a:ea typeface="MS Mincho" pitchFamily="49" charset="-128"/>
                <a:sym typeface="Monotype Sorts" pitchFamily="2" charset="2"/>
              </a:rPr>
              <a:t>A list of values can be created by concatenating one or more values from a single column into one macro </a:t>
            </a:r>
            <a:r>
              <a:rPr lang="en-US" sz="2400" b="1" dirty="0" smtClean="0">
                <a:latin typeface="Calibri" panose="020F0502020204030204" pitchFamily="34" charset="0"/>
                <a:ea typeface="MS Mincho" pitchFamily="49" charset="-128"/>
                <a:sym typeface="Monotype Sorts" pitchFamily="2" charset="2"/>
              </a:rPr>
              <a:t>variable using the SQL procedure.</a:t>
            </a:r>
            <a:endParaRPr lang="en-US" sz="2400" b="1" dirty="0">
              <a:latin typeface="Calibri" panose="020F0502020204030204" pitchFamily="34" charset="0"/>
              <a:ea typeface="MS Mincho" pitchFamily="49" charset="-128"/>
              <a:sym typeface="Monotype Sorts" pitchFamily="2" charset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7072" y="3114648"/>
            <a:ext cx="8595360" cy="54864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4419600" y="5181600"/>
            <a:ext cx="304800" cy="4572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800000"/>
          </a:solidFill>
          <a:ln w="12700">
            <a:solidFill>
              <a:srgbClr val="8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96" y="5677914"/>
            <a:ext cx="1828800" cy="11448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1376" y="5677914"/>
            <a:ext cx="9144000" cy="36576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Casablanca~ 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Jaws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~ 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Poltergeist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~ 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Rocky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~ 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Star 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Wars~ 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 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Hunt for Red October</a:t>
            </a:r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  <a:sym typeface="Monotype Sort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5676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8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81000" y="0"/>
            <a:ext cx="87630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4400" i="0" dirty="0" smtClean="0">
                <a:solidFill>
                  <a:srgbClr val="C00000"/>
                </a:solidFill>
                <a:latin typeface="Impact" pitchFamily="34" charset="0"/>
              </a:rPr>
              <a:t>Scanning Value-list Macro Variables</a:t>
            </a:r>
            <a:endParaRPr lang="en-US" sz="4400" i="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67352" y="1905000"/>
            <a:ext cx="8412480" cy="341632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scene3d>
            <a:camera prst="legacyPerspectiv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options </a:t>
            </a:r>
            <a:r>
              <a:rPr lang="en-US" sz="24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symbolgen</a:t>
            </a:r>
            <a:r>
              <a:rPr lang="en-US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;</a:t>
            </a:r>
            <a:endParaRPr lang="en-US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en-US" sz="2400" dirty="0">
                <a:latin typeface="Arial Black" panose="020B0A04020102020204" pitchFamily="34" charset="0"/>
              </a:rPr>
              <a:t>proc </a:t>
            </a:r>
            <a:r>
              <a:rPr lang="en-US" sz="2400" dirty="0" err="1" smtClean="0">
                <a:latin typeface="Arial Black" panose="020B0A04020102020204" pitchFamily="34" charset="0"/>
              </a:rPr>
              <a:t>sql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dirty="0" err="1" smtClean="0">
                <a:latin typeface="Arial Black" panose="020B0A04020102020204" pitchFamily="34" charset="0"/>
              </a:rPr>
              <a:t>noprint</a:t>
            </a:r>
            <a:r>
              <a:rPr lang="en-US" sz="2400" dirty="0" smtClean="0">
                <a:latin typeface="Arial Black" panose="020B0A04020102020204" pitchFamily="34" charset="0"/>
              </a:rPr>
              <a:t> ;</a:t>
            </a:r>
            <a:endParaRPr lang="en-US" sz="2400" dirty="0">
              <a:latin typeface="Arial Black" panose="020B0A04020102020204" pitchFamily="34" charset="0"/>
            </a:endParaRPr>
          </a:p>
          <a:p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 select </a:t>
            </a:r>
            <a:r>
              <a:rPr lang="en-US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title  into </a:t>
            </a: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:</a:t>
            </a:r>
            <a:r>
              <a:rPr lang="en-US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mtitle</a:t>
            </a: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separated by </a:t>
            </a:r>
            <a:r>
              <a:rPr lang="en-US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‘~   </a:t>
            </a: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'</a:t>
            </a:r>
          </a:p>
          <a:p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   from </a:t>
            </a:r>
            <a:r>
              <a:rPr lang="en-US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movies where </a:t>
            </a: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rating = </a:t>
            </a:r>
            <a:r>
              <a:rPr lang="en-US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'PG’ ;</a:t>
            </a:r>
            <a:endParaRPr lang="en-US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 %let </a:t>
            </a:r>
            <a:r>
              <a:rPr lang="en-US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scanvar</a:t>
            </a: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= %scan(&amp;mtitle,3</a:t>
            </a:r>
            <a:r>
              <a:rPr lang="en-US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,~) ;</a:t>
            </a:r>
            <a:endParaRPr lang="en-US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 select title, rating</a:t>
            </a:r>
          </a:p>
          <a:p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   from movies</a:t>
            </a:r>
          </a:p>
          <a:p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     where title = "&amp;</a:t>
            </a:r>
            <a:r>
              <a:rPr lang="en-US" sz="24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scanvar</a:t>
            </a:r>
            <a:r>
              <a:rPr lang="en-US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”</a:t>
            </a:r>
            <a:r>
              <a:rPr lang="en-US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;</a:t>
            </a:r>
            <a:endParaRPr lang="en-US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en-US" sz="2400" dirty="0" smtClean="0">
                <a:latin typeface="Arial Black" panose="020B0A04020102020204" pitchFamily="34" charset="0"/>
              </a:rPr>
              <a:t>quit ;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57200" y="914400"/>
            <a:ext cx="8229600" cy="830997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eaLnBrk="0" hangingPunct="0">
              <a:spcBef>
                <a:spcPct val="50000"/>
              </a:spcBef>
              <a:spcAft>
                <a:spcPts val="600"/>
              </a:spcAft>
            </a:pPr>
            <a:r>
              <a:rPr lang="en-US" sz="2400" b="1" dirty="0">
                <a:latin typeface="Calibri" panose="020F0502020204030204" pitchFamily="34" charset="0"/>
                <a:ea typeface="MS Mincho" pitchFamily="49" charset="-128"/>
                <a:sym typeface="Monotype Sorts" pitchFamily="2" charset="2"/>
              </a:rPr>
              <a:t>Selected values can be searched within a macro variable using a %SCAN function and the value used in a WHERE-clause</a:t>
            </a:r>
            <a:r>
              <a:rPr lang="en-US" sz="2400" b="1" dirty="0" smtClean="0">
                <a:latin typeface="Calibri" panose="020F0502020204030204" pitchFamily="34" charset="0"/>
                <a:ea typeface="MS Mincho" pitchFamily="49" charset="-128"/>
                <a:sym typeface="Monotype Sorts" pitchFamily="2" charset="2"/>
              </a:rPr>
              <a:t>.</a:t>
            </a:r>
            <a:endParaRPr lang="en-US" sz="2400" b="1" dirty="0">
              <a:latin typeface="Calibri" panose="020F0502020204030204" pitchFamily="34" charset="0"/>
              <a:ea typeface="MS Mincho" pitchFamily="49" charset="-128"/>
              <a:sym typeface="Monotype Sorts" pitchFamily="2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1152" y="3422632"/>
            <a:ext cx="8595360" cy="146304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4419600" y="5154154"/>
            <a:ext cx="304800" cy="4572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800000"/>
          </a:solidFill>
          <a:ln w="12700">
            <a:solidFill>
              <a:srgbClr val="8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96" y="5677914"/>
            <a:ext cx="1828800" cy="11448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7936" y="5650468"/>
            <a:ext cx="8686800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SYMBOLGEN:  Macro variable SCANVAR resolves to Poltergeist</a:t>
            </a:r>
          </a:p>
        </p:txBody>
      </p:sp>
    </p:spTree>
    <p:extLst>
      <p:ext uri="{BB962C8B-B14F-4D97-AF65-F5344CB8AC3E}">
        <p14:creationId xmlns:p14="http://schemas.microsoft.com/office/powerpoint/2010/main" val="11863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0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3111953"/>
              </p:ext>
            </p:extLst>
          </p:nvPr>
        </p:nvGraphicFramePr>
        <p:xfrm>
          <a:off x="152400" y="166048"/>
          <a:ext cx="109728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8" name="ClipArt" r:id="rId3" imgW="3190680" imgH="3747960" progId="">
                  <p:embed/>
                </p:oleObj>
              </mc:Choice>
              <mc:Fallback>
                <p:oleObj name="ClipArt" r:id="rId3" imgW="3190680" imgH="37479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6048"/>
                        <a:ext cx="109728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4800" y="623248"/>
            <a:ext cx="838200" cy="3459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Arial Black" pitchFamily="34" charset="0"/>
              </a:rPr>
              <a:t>4</a:t>
            </a:r>
            <a:endParaRPr lang="en-US" sz="2800" b="1" i="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733485"/>
            <a:ext cx="7315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0343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Impact"/>
              </a:rPr>
              <a:t>Defining Integrity</a:t>
            </a:r>
            <a:endParaRPr lang="en-US" sz="72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D03430"/>
                  </a:gs>
                  <a:gs pos="100000">
                    <a:srgbClr val="800000"/>
                  </a:gs>
                </a:gsLst>
                <a:lin ang="5400000" scaled="1"/>
              </a:gradFill>
              <a:latin typeface="Impact"/>
            </a:endParaRPr>
          </a:p>
          <a:p>
            <a:pPr algn="ctr"/>
            <a:r>
              <a:rPr lang="en-US" sz="72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0343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Impact"/>
              </a:rPr>
              <a:t>Rules to Safeguard a Table from</a:t>
            </a:r>
          </a:p>
          <a:p>
            <a:pPr algn="ctr"/>
            <a:r>
              <a:rPr lang="en-US" sz="72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0343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Impact"/>
              </a:rPr>
              <a:t>“Unsafe” Data</a:t>
            </a:r>
            <a:endParaRPr lang="en-US" sz="72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D03430"/>
                  </a:gs>
                  <a:gs pos="100000">
                    <a:srgbClr val="800000"/>
                  </a:gs>
                </a:gsLst>
                <a:lin ang="5400000" scaled="1"/>
              </a:gradFill>
              <a:latin typeface="Impac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715000"/>
            <a:ext cx="18288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0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81000" y="0"/>
            <a:ext cx="87630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4400" i="0" dirty="0" smtClean="0">
                <a:solidFill>
                  <a:srgbClr val="C00000"/>
                </a:solidFill>
                <a:latin typeface="Impact" pitchFamily="34" charset="0"/>
              </a:rPr>
              <a:t>Methods of Building Integrity</a:t>
            </a:r>
            <a:endParaRPr lang="en-US" sz="4400" i="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57200" y="914400"/>
            <a:ext cx="8229600" cy="2308324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scene3d>
            <a:camera prst="legacyPerspectiv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Arial Black" panose="020B0A04020102020204" pitchFamily="34" charset="0"/>
              </a:rPr>
              <a:t>Data integrity problems such as missing </a:t>
            </a:r>
            <a:r>
              <a:rPr lang="en-US" sz="2400" dirty="0" smtClean="0">
                <a:latin typeface="Arial Black" panose="020B0A04020102020204" pitchFamily="34" charset="0"/>
              </a:rPr>
              <a:t>values, </a:t>
            </a:r>
            <a:r>
              <a:rPr lang="en-US" sz="2400" dirty="0">
                <a:latin typeface="Arial Black" panose="020B0A04020102020204" pitchFamily="34" charset="0"/>
              </a:rPr>
              <a:t>duplicate values, invalid data values, and lost linkages among rows of data can affect user confidence in a database environment. </a:t>
            </a:r>
            <a:r>
              <a:rPr lang="en-US" sz="2400" dirty="0" smtClean="0">
                <a:latin typeface="Arial Black" panose="020B0A04020102020204" pitchFamily="34" charset="0"/>
              </a:rPr>
              <a:t>Database objectives include establishing </a:t>
            </a:r>
            <a:r>
              <a:rPr lang="en-US" sz="2400" dirty="0">
                <a:latin typeface="Arial Black" panose="020B0A04020102020204" pitchFamily="34" charset="0"/>
              </a:rPr>
              <a:t>rules that will safeguard and protect your data.</a:t>
            </a:r>
            <a:endParaRPr lang="en-US" sz="2400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96" y="5677914"/>
            <a:ext cx="1828800" cy="1144830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06104" y="3405188"/>
            <a:ext cx="8153400" cy="150554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i="0" dirty="0">
                <a:solidFill>
                  <a:schemeClr val="bg1"/>
                </a:solidFill>
                <a:latin typeface="Arial Black" panose="020B0A04020102020204" pitchFamily="34" charset="0"/>
              </a:rPr>
              <a:t>Methods of Building Integrity into </a:t>
            </a:r>
            <a:r>
              <a:rPr lang="en-US" sz="2600" i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Data:</a:t>
            </a:r>
            <a:endParaRPr lang="en-US" sz="2600" i="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lvl="1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en-US" sz="2200" i="0" dirty="0">
                <a:solidFill>
                  <a:schemeClr val="bg1"/>
                </a:solidFill>
                <a:latin typeface="Arial Black" panose="020B0A04020102020204" pitchFamily="34" charset="0"/>
              </a:rPr>
              <a:t> Application programs – Older Approach</a:t>
            </a:r>
          </a:p>
          <a:p>
            <a:pPr lvl="1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en-US" sz="2200" i="0" dirty="0">
                <a:solidFill>
                  <a:schemeClr val="bg1"/>
                </a:solidFill>
                <a:latin typeface="Arial Black" panose="020B0A04020102020204" pitchFamily="34" charset="0"/>
              </a:rPr>
              <a:t> Database environment – Preferred Approach</a:t>
            </a:r>
          </a:p>
        </p:txBody>
      </p:sp>
    </p:spTree>
    <p:extLst>
      <p:ext uri="{BB962C8B-B14F-4D97-AF65-F5344CB8AC3E}">
        <p14:creationId xmlns:p14="http://schemas.microsoft.com/office/powerpoint/2010/main" val="311767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81000" y="0"/>
            <a:ext cx="87630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4400" i="0" dirty="0" smtClean="0">
                <a:solidFill>
                  <a:srgbClr val="C00000"/>
                </a:solidFill>
                <a:latin typeface="Impact" pitchFamily="34" charset="0"/>
              </a:rPr>
              <a:t>Column / Table Integrity Constraints</a:t>
            </a:r>
            <a:endParaRPr lang="en-US" sz="4400" i="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57200" y="914400"/>
            <a:ext cx="8229600" cy="1938992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scene3d>
            <a:camera prst="legacyPerspectiv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Arial Black" panose="020B0A04020102020204" pitchFamily="34" charset="0"/>
              </a:rPr>
              <a:t>Data integrity is maintained by assigning column and table constraints. Modifications made through update and delete operations can have referential integrity constraints built into the database environment.</a:t>
            </a:r>
            <a:endParaRPr lang="en-US" sz="2400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06104" y="3405188"/>
            <a:ext cx="8153400" cy="175945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dirty="0">
                <a:solidFill>
                  <a:schemeClr val="bg1"/>
                </a:solidFill>
                <a:latin typeface="Arial Black" panose="020B0A04020102020204" pitchFamily="34" charset="0"/>
              </a:rPr>
              <a:t>Column and Table </a:t>
            </a:r>
            <a:r>
              <a:rPr lang="en-US" sz="2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Constraints:</a:t>
            </a:r>
            <a:endParaRPr lang="en-US" sz="2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lvl="1">
              <a:spcBef>
                <a:spcPct val="25000"/>
              </a:spcBef>
              <a:buFont typeface="Wingdings" pitchFamily="2" charset="2"/>
              <a:buChar char="ü"/>
              <a:defRPr/>
            </a:pPr>
            <a:r>
              <a:rPr lang="en-US" sz="2200" dirty="0">
                <a:solidFill>
                  <a:schemeClr val="bg1"/>
                </a:solidFill>
                <a:latin typeface="Arial Black" panose="020B0A04020102020204" pitchFamily="34" charset="0"/>
              </a:rPr>
              <a:t> NOT NULL</a:t>
            </a:r>
          </a:p>
          <a:p>
            <a:pPr lvl="1">
              <a:spcBef>
                <a:spcPct val="25000"/>
              </a:spcBef>
              <a:buFont typeface="Wingdings" pitchFamily="2" charset="2"/>
              <a:buChar char="ü"/>
              <a:defRPr/>
            </a:pPr>
            <a:r>
              <a:rPr lang="en-US" sz="2200" dirty="0">
                <a:solidFill>
                  <a:schemeClr val="bg1"/>
                </a:solidFill>
                <a:latin typeface="Arial Black" panose="020B0A04020102020204" pitchFamily="34" charset="0"/>
              </a:rPr>
              <a:t> UNIQUE</a:t>
            </a:r>
          </a:p>
          <a:p>
            <a:pPr lvl="1">
              <a:spcBef>
                <a:spcPct val="25000"/>
              </a:spcBef>
              <a:buFont typeface="Wingdings" pitchFamily="2" charset="2"/>
              <a:buChar char="ü"/>
              <a:defRPr/>
            </a:pPr>
            <a:r>
              <a:rPr lang="en-US" sz="2200" dirty="0">
                <a:solidFill>
                  <a:schemeClr val="bg1"/>
                </a:solidFill>
                <a:latin typeface="Arial Black" panose="020B0A04020102020204" pitchFamily="34" charset="0"/>
              </a:rPr>
              <a:t> CHECK</a:t>
            </a: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5256" y="5713170"/>
            <a:ext cx="1828800" cy="114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1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1000" y="0"/>
            <a:ext cx="87630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4400" i="0" dirty="0" smtClean="0">
                <a:solidFill>
                  <a:srgbClr val="C00000"/>
                </a:solidFill>
                <a:latin typeface="Impact" pitchFamily="34" charset="0"/>
              </a:rPr>
              <a:t>NOT NULL Constraint</a:t>
            </a:r>
            <a:endParaRPr lang="en-US" sz="4400" i="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1000" y="2286000"/>
            <a:ext cx="8412480" cy="2769989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scene3d>
            <a:camera prst="legacyPerspectiv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Arial Black" panose="020B0A04020102020204" pitchFamily="34" charset="0"/>
              </a:rPr>
              <a:t>PROC SQL;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Arial Black" panose="020B0A04020102020204" pitchFamily="34" charset="0"/>
              </a:rPr>
              <a:t>   CREATE TABLE </a:t>
            </a:r>
            <a:r>
              <a:rPr lang="en-US" sz="2400" dirty="0" err="1">
                <a:latin typeface="Arial Black" panose="020B0A04020102020204" pitchFamily="34" charset="0"/>
              </a:rPr>
              <a:t>work.RENTAL_INFO</a:t>
            </a:r>
            <a:endParaRPr lang="en-US" sz="2400" dirty="0">
              <a:latin typeface="Arial Black" panose="020B0A040201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Arial Black" panose="020B0A04020102020204" pitchFamily="34" charset="0"/>
              </a:rPr>
              <a:t>      (TITLE CHAR(30) </a:t>
            </a:r>
            <a:r>
              <a:rPr lang="en-US" sz="2800" dirty="0">
                <a:solidFill>
                  <a:srgbClr val="C00000"/>
                </a:solidFill>
                <a:latin typeface="Arial Black" panose="020B0A04020102020204" pitchFamily="34" charset="0"/>
              </a:rPr>
              <a:t>NOT NULL</a:t>
            </a:r>
            <a:r>
              <a:rPr lang="en-US" sz="2400" dirty="0">
                <a:latin typeface="Arial Black" panose="020B0A04020102020204" pitchFamily="34" charset="0"/>
              </a:rPr>
              <a:t>,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Arial Black" panose="020B0A04020102020204" pitchFamily="34" charset="0"/>
              </a:rPr>
              <a:t>        RENTAL_AMT NUM FORMAT=DOLLAR6.2);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Arial Black" panose="020B0A04020102020204" pitchFamily="34" charset="0"/>
              </a:rPr>
              <a:t>QUIT;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57200" y="914400"/>
            <a:ext cx="8229600" cy="1200329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Arial Black" panose="020B0A04020102020204" pitchFamily="34" charset="0"/>
              </a:rPr>
              <a:t>To prevent null values from appearing in any row of a table for a specified column, a NOT NULL constraint is coded.</a:t>
            </a:r>
            <a:endParaRPr lang="en-US" sz="2400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7072" y="3383280"/>
            <a:ext cx="8595360" cy="54864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96" y="5677914"/>
            <a:ext cx="1828800" cy="114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9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1000" y="0"/>
            <a:ext cx="87630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4400" i="0" dirty="0" smtClean="0">
                <a:solidFill>
                  <a:srgbClr val="C00000"/>
                </a:solidFill>
                <a:latin typeface="Impact" pitchFamily="34" charset="0"/>
              </a:rPr>
              <a:t>UNIQUE Constraint</a:t>
            </a:r>
            <a:endParaRPr lang="en-US" sz="4400" i="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1000" y="2286000"/>
            <a:ext cx="8412480" cy="2769989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scene3d>
            <a:camera prst="legacyPerspectiv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Arial Black" panose="020B0A04020102020204" pitchFamily="34" charset="0"/>
              </a:rPr>
              <a:t>PROC SQL;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Arial Black" panose="020B0A04020102020204" pitchFamily="34" charset="0"/>
              </a:rPr>
              <a:t>   CREATE TABLE </a:t>
            </a:r>
            <a:r>
              <a:rPr lang="en-US" sz="2400" dirty="0" err="1">
                <a:latin typeface="Arial Black" panose="020B0A04020102020204" pitchFamily="34" charset="0"/>
              </a:rPr>
              <a:t>work.RENTAL_INFO</a:t>
            </a:r>
            <a:endParaRPr lang="en-US" sz="2400" dirty="0">
              <a:latin typeface="Arial Black" panose="020B0A040201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Arial Black" panose="020B0A04020102020204" pitchFamily="34" charset="0"/>
              </a:rPr>
              <a:t>      (TITLE CHAR(30) </a:t>
            </a:r>
            <a:r>
              <a:rPr lang="en-US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UNIQUE</a:t>
            </a:r>
            <a:r>
              <a:rPr lang="en-US" sz="2400" dirty="0" smtClean="0">
                <a:latin typeface="Arial Black" panose="020B0A04020102020204" pitchFamily="34" charset="0"/>
              </a:rPr>
              <a:t>,</a:t>
            </a:r>
            <a:endParaRPr lang="en-US" sz="2400" dirty="0">
              <a:latin typeface="Arial Black" panose="020B0A040201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Arial Black" panose="020B0A04020102020204" pitchFamily="34" charset="0"/>
              </a:rPr>
              <a:t>        RENTAL_AMT NUM FORMAT=DOLLAR6.2);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Arial Black" panose="020B0A04020102020204" pitchFamily="34" charset="0"/>
              </a:rPr>
              <a:t>QUIT;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57200" y="914400"/>
            <a:ext cx="8229600" cy="1200329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Arial Black" panose="020B0A04020102020204" pitchFamily="34" charset="0"/>
              </a:rPr>
              <a:t>Using the UNIQUE constraint prevents rows containing duplicate values for a specified column to be added to a table.</a:t>
            </a:r>
            <a:endParaRPr lang="en-US" sz="2400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7072" y="3383280"/>
            <a:ext cx="8595360" cy="54864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5256" y="5713170"/>
            <a:ext cx="1828800" cy="114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4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1000" y="0"/>
            <a:ext cx="87630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4400" i="0" dirty="0" smtClean="0">
                <a:solidFill>
                  <a:srgbClr val="C00000"/>
                </a:solidFill>
                <a:latin typeface="Impact" pitchFamily="34" charset="0"/>
              </a:rPr>
              <a:t>Building a Validation CHECK</a:t>
            </a:r>
            <a:endParaRPr lang="en-US" sz="4400" i="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3344" y="2286000"/>
            <a:ext cx="8778240" cy="2677656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scene3d>
            <a:camera prst="legacyPerspectiv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Arial Black" panose="020B0A04020102020204" pitchFamily="34" charset="0"/>
              </a:rPr>
              <a:t>PROC SQL;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ALTER </a:t>
            </a: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TABLE  MOVIES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ADD  </a:t>
            </a: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CONSTRAINT  CHECK_RATING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</a:t>
            </a: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CHECK (RATING IN (‘G’,‘PG’,‘PG-13’,‘R’));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Arial Black" panose="020B0A04020102020204" pitchFamily="34" charset="0"/>
              </a:rPr>
              <a:t>QUIT;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57200" y="914400"/>
            <a:ext cx="8229600" cy="1200329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Arial Black" panose="020B0A04020102020204" pitchFamily="34" charset="0"/>
              </a:rPr>
              <a:t>A CHECK constraint can be constructed to establish specific rules that the column must adhere to</a:t>
            </a:r>
            <a:r>
              <a:rPr lang="en-US" sz="2400" dirty="0" smtClean="0">
                <a:latin typeface="Arial Black" panose="020B0A04020102020204" pitchFamily="34" charset="0"/>
              </a:rPr>
              <a:t>.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7072" y="2819400"/>
            <a:ext cx="8595360" cy="16459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96" y="5677914"/>
            <a:ext cx="1828800" cy="114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4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81000" y="0"/>
            <a:ext cx="8534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4400" i="0" dirty="0" smtClean="0">
                <a:solidFill>
                  <a:srgbClr val="C00000"/>
                </a:solidFill>
                <a:latin typeface="Impact" pitchFamily="34" charset="0"/>
              </a:rPr>
              <a:t>Presentation </a:t>
            </a:r>
            <a:r>
              <a:rPr lang="en-US" sz="4400" i="0" dirty="0">
                <a:solidFill>
                  <a:srgbClr val="C00000"/>
                </a:solidFill>
                <a:latin typeface="Impact" pitchFamily="34" charset="0"/>
              </a:rPr>
              <a:t>Objectives</a:t>
            </a:r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96" y="5677914"/>
            <a:ext cx="1828800" cy="114483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45736" y="2486890"/>
            <a:ext cx="1645920" cy="292608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44697" y="2486890"/>
            <a:ext cx="1645920" cy="292608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759218" y="2486890"/>
            <a:ext cx="1645920" cy="292608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559347" y="2486890"/>
            <a:ext cx="1645920" cy="292608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3216" y="1073725"/>
            <a:ext cx="1828800" cy="164592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813910" y="1073725"/>
            <a:ext cx="1828800" cy="164592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628032" y="1073725"/>
            <a:ext cx="1828800" cy="164592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456832" y="1073725"/>
            <a:ext cx="1828800" cy="164592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Binary Code #9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491" y="1156855"/>
            <a:ext cx="1463040" cy="1463040"/>
          </a:xfrm>
          <a:prstGeom prst="roundRect">
            <a:avLst/>
          </a:prstGeom>
        </p:spPr>
      </p:pic>
      <p:pic>
        <p:nvPicPr>
          <p:cNvPr id="15" name="Picture 14" descr="Binary Code #14.jp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36808" y="1163780"/>
            <a:ext cx="1463040" cy="1463040"/>
          </a:xfrm>
          <a:prstGeom prst="roundRect">
            <a:avLst/>
          </a:prstGeom>
        </p:spPr>
      </p:pic>
      <p:pic>
        <p:nvPicPr>
          <p:cNvPr id="16" name="Picture 15" descr="Vector Animation #1.jpg"/>
          <p:cNvPicPr preferRelativeResize="0"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16185" y="1177428"/>
            <a:ext cx="1463040" cy="1463040"/>
          </a:xfrm>
          <a:prstGeom prst="roundRect">
            <a:avLst/>
          </a:prstGeom>
        </p:spPr>
      </p:pic>
      <p:pic>
        <p:nvPicPr>
          <p:cNvPr id="17" name="Picture 16" descr="Binary Code #13.jpg"/>
          <p:cNvPicPr preferRelativeResize="0"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21056" y="1163780"/>
            <a:ext cx="1463040" cy="1463040"/>
          </a:xfrm>
          <a:prstGeom prst="round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7490" y="2709181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Impact" pitchFamily="34" charset="0"/>
              </a:rPr>
              <a:t>Summarizing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Impact" pitchFamily="34" charset="0"/>
              </a:rPr>
              <a:t>Data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Impact" pitchFamily="34" charset="0"/>
              </a:rPr>
              <a:t>Down Rows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Impact" pitchFamily="34" charset="0"/>
              </a:rPr>
              <a:t>and Across Columns</a:t>
            </a:r>
            <a:endParaRPr lang="en-US" sz="24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60351" y="2709181"/>
            <a:ext cx="1645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Impact" pitchFamily="34" charset="0"/>
              </a:rPr>
              <a:t>Identifying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Impact" pitchFamily="34" charset="0"/>
              </a:rPr>
              <a:t>FIRST., LAST. and Between Rows  within BY-Groups</a:t>
            </a:r>
            <a:endParaRPr lang="en-US" sz="24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67221" y="2709181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Impact" pitchFamily="34" charset="0"/>
              </a:rPr>
              <a:t>Creating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Impact" pitchFamily="34" charset="0"/>
              </a:rPr>
              <a:t>and Searching Value-list Macro Variables</a:t>
            </a:r>
            <a:endParaRPr lang="en-US" sz="24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62988" y="2709181"/>
            <a:ext cx="182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Impact" pitchFamily="34" charset="0"/>
              </a:rPr>
              <a:t>Defining Integrity Rules to Safeguard a Table from “Unsafe” Data</a:t>
            </a:r>
            <a:endParaRPr lang="en-US" sz="24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352191" y="2479965"/>
            <a:ext cx="1645920" cy="292608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7266296" y="1066800"/>
            <a:ext cx="1828800" cy="164592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269480" y="2702256"/>
            <a:ext cx="182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Impact" pitchFamily="34" charset="0"/>
              </a:rPr>
              <a:t>Examining the SQL Optimizer’s Execution </a:t>
            </a:r>
            <a:r>
              <a:rPr lang="en-US" sz="2400" dirty="0">
                <a:solidFill>
                  <a:schemeClr val="bg1"/>
                </a:solidFill>
                <a:latin typeface="Impact" pitchFamily="34" charset="0"/>
              </a:rPr>
              <a:t>Plan</a:t>
            </a:r>
          </a:p>
        </p:txBody>
      </p:sp>
      <p:pic>
        <p:nvPicPr>
          <p:cNvPr id="25" name="Picture 2" descr="F:\Images\Computer-related\Help Button #1.jpg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136" y="1162395"/>
            <a:ext cx="1463040" cy="146304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8" grpId="0"/>
      <p:bldP spid="19" grpId="0"/>
      <p:bldP spid="20" grpId="0"/>
      <p:bldP spid="21" grpId="0"/>
      <p:bldP spid="22" grpId="0" animBg="1"/>
      <p:bldP spid="23" grpId="0" animBg="1"/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1000" y="0"/>
            <a:ext cx="87630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4400" i="0" dirty="0" smtClean="0">
                <a:solidFill>
                  <a:srgbClr val="C00000"/>
                </a:solidFill>
                <a:latin typeface="Impact" pitchFamily="34" charset="0"/>
              </a:rPr>
              <a:t>Building a Validation CHECK</a:t>
            </a:r>
            <a:endParaRPr lang="en-US" sz="4400" i="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01304" y="2286000"/>
            <a:ext cx="8778240" cy="2677656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scene3d>
            <a:camera prst="legacyPerspectiv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Arial Black" panose="020B0A04020102020204" pitchFamily="34" charset="0"/>
              </a:rPr>
              <a:t>PROC SQL;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Arial Black" panose="020B0A04020102020204" pitchFamily="34" charset="0"/>
              </a:rPr>
              <a:t>  </a:t>
            </a:r>
            <a:r>
              <a:rPr lang="en-US" sz="2400" dirty="0" smtClean="0">
                <a:latin typeface="Arial Black" panose="020B0A04020102020204" pitchFamily="34" charset="0"/>
              </a:rPr>
              <a:t>ALTER </a:t>
            </a:r>
            <a:r>
              <a:rPr lang="en-US" sz="2400" dirty="0">
                <a:latin typeface="Arial Black" panose="020B0A04020102020204" pitchFamily="34" charset="0"/>
              </a:rPr>
              <a:t>TABLE  MOVIES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Arial Black" panose="020B0A04020102020204" pitchFamily="34" charset="0"/>
              </a:rPr>
              <a:t>  </a:t>
            </a:r>
            <a:r>
              <a:rPr lang="en-US" sz="2400" dirty="0" smtClean="0">
                <a:latin typeface="Arial Black" panose="020B0A04020102020204" pitchFamily="34" charset="0"/>
              </a:rPr>
              <a:t> ADD  </a:t>
            </a:r>
            <a:r>
              <a:rPr lang="en-US" sz="2400" dirty="0">
                <a:latin typeface="Arial Black" panose="020B0A04020102020204" pitchFamily="34" charset="0"/>
              </a:rPr>
              <a:t>CONSTRAINT  CHECK_RATING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 </a:t>
            </a:r>
            <a:r>
              <a:rPr lang="en-US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</a:t>
            </a: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CHECK (RATING IN (‘G’,‘PG’,‘PG-13</a:t>
            </a:r>
            <a:r>
              <a:rPr lang="en-US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’,‘PG-17’,‘R</a:t>
            </a: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’));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Arial Black" panose="020B0A04020102020204" pitchFamily="34" charset="0"/>
              </a:rPr>
              <a:t>QUIT;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57200" y="914400"/>
            <a:ext cx="8229600" cy="1200329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Arial Black" panose="020B0A04020102020204" pitchFamily="34" charset="0"/>
              </a:rPr>
              <a:t>A CHECK constraint can be </a:t>
            </a:r>
            <a:r>
              <a:rPr lang="en-US" sz="2400" dirty="0" smtClean="0">
                <a:latin typeface="Arial Black" panose="020B0A04020102020204" pitchFamily="34" charset="0"/>
              </a:rPr>
              <a:t>modified </a:t>
            </a:r>
            <a:r>
              <a:rPr lang="en-US" sz="2400" dirty="0">
                <a:latin typeface="Arial Black" panose="020B0A04020102020204" pitchFamily="34" charset="0"/>
              </a:rPr>
              <a:t>to </a:t>
            </a:r>
            <a:r>
              <a:rPr lang="en-US" sz="2400" dirty="0" smtClean="0">
                <a:latin typeface="Arial Black" panose="020B0A04020102020204" pitchFamily="34" charset="0"/>
              </a:rPr>
              <a:t>establish </a:t>
            </a:r>
            <a:r>
              <a:rPr lang="en-US" sz="2400" dirty="0">
                <a:latin typeface="Arial Black" panose="020B0A04020102020204" pitchFamily="34" charset="0"/>
              </a:rPr>
              <a:t>specific rules that the column must adhere to</a:t>
            </a:r>
            <a:r>
              <a:rPr lang="en-US" sz="2400" dirty="0" smtClean="0">
                <a:latin typeface="Arial Black" panose="020B0A04020102020204" pitchFamily="34" charset="0"/>
              </a:rPr>
              <a:t>.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7072" y="3884608"/>
            <a:ext cx="8595360" cy="54864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5256" y="5713170"/>
            <a:ext cx="1828800" cy="114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6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3111953"/>
              </p:ext>
            </p:extLst>
          </p:nvPr>
        </p:nvGraphicFramePr>
        <p:xfrm>
          <a:off x="152400" y="166048"/>
          <a:ext cx="109728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2" name="ClipArt" r:id="rId3" imgW="3190680" imgH="3747960" progId="">
                  <p:embed/>
                </p:oleObj>
              </mc:Choice>
              <mc:Fallback>
                <p:oleObj name="ClipArt" r:id="rId3" imgW="3190680" imgH="37479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6048"/>
                        <a:ext cx="109728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4800" y="623248"/>
            <a:ext cx="838200" cy="3459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800" b="1" i="0" dirty="0" smtClean="0">
                <a:solidFill>
                  <a:srgbClr val="C00000"/>
                </a:solidFill>
                <a:latin typeface="Arial Black" pitchFamily="34" charset="0"/>
              </a:rPr>
              <a:t>5</a:t>
            </a:r>
            <a:endParaRPr lang="en-US" sz="2800" b="1" i="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733485"/>
            <a:ext cx="7315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0343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Impact"/>
              </a:rPr>
              <a:t>Examining</a:t>
            </a:r>
          </a:p>
          <a:p>
            <a:pPr algn="ctr"/>
            <a:r>
              <a:rPr lang="en-US" sz="72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0343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Impact"/>
              </a:rPr>
              <a:t>the SQL</a:t>
            </a:r>
            <a:endParaRPr lang="en-US" sz="72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D03430"/>
                  </a:gs>
                  <a:gs pos="100000">
                    <a:srgbClr val="800000"/>
                  </a:gs>
                </a:gsLst>
                <a:lin ang="5400000" scaled="1"/>
              </a:gradFill>
              <a:latin typeface="Impact"/>
            </a:endParaRPr>
          </a:p>
          <a:p>
            <a:pPr algn="ctr"/>
            <a:r>
              <a:rPr lang="en-US" sz="72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0343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Impact"/>
              </a:rPr>
              <a:t>Optimizer’s</a:t>
            </a:r>
            <a:endParaRPr lang="en-US" sz="72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D03430"/>
                  </a:gs>
                  <a:gs pos="100000">
                    <a:srgbClr val="800000"/>
                  </a:gs>
                </a:gsLst>
                <a:lin ang="5400000" scaled="1"/>
              </a:gradFill>
              <a:latin typeface="Impact"/>
            </a:endParaRPr>
          </a:p>
          <a:p>
            <a:pPr algn="ctr"/>
            <a:r>
              <a:rPr lang="en-US" sz="72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0343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Impact"/>
              </a:rPr>
              <a:t>Execution Plan</a:t>
            </a:r>
            <a:endParaRPr lang="en-US" sz="72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D03430"/>
                  </a:gs>
                  <a:gs pos="100000">
                    <a:srgbClr val="800000"/>
                  </a:gs>
                </a:gsLst>
                <a:lin ang="5400000" scaled="1"/>
              </a:gradFill>
              <a:latin typeface="Impac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715000"/>
            <a:ext cx="18288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0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81000" y="0"/>
            <a:ext cx="87630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4400" dirty="0" smtClean="0">
                <a:solidFill>
                  <a:srgbClr val="C00000"/>
                </a:solidFill>
                <a:latin typeface="Impact" pitchFamily="34" charset="0"/>
              </a:rPr>
              <a:t>The SQL Optimizer’s </a:t>
            </a:r>
            <a:r>
              <a:rPr lang="en-US" sz="4400" i="0" dirty="0" smtClean="0">
                <a:solidFill>
                  <a:srgbClr val="C00000"/>
                </a:solidFill>
                <a:latin typeface="Impact" pitchFamily="34" charset="0"/>
              </a:rPr>
              <a:t>Execution Plan</a:t>
            </a:r>
            <a:endParaRPr lang="en-US" sz="4400" i="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57200" y="914400"/>
            <a:ext cx="8229600" cy="1938992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scene3d>
            <a:camera prst="legacyPerspectiv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Arial Black" panose="020B0A04020102020204" pitchFamily="34" charset="0"/>
              </a:rPr>
              <a:t>A _METHOD option can be specified on the PROC SQL statement to display the hierarchy of </a:t>
            </a:r>
            <a:r>
              <a:rPr lang="en-US" sz="2400" dirty="0" smtClean="0">
                <a:latin typeface="Arial Black" panose="020B0A04020102020204" pitchFamily="34" charset="0"/>
              </a:rPr>
              <a:t>query processing (or execution plan) that </a:t>
            </a:r>
            <a:r>
              <a:rPr lang="en-US" sz="2400" dirty="0">
                <a:latin typeface="Arial Black" panose="020B0A04020102020204" pitchFamily="34" charset="0"/>
              </a:rPr>
              <a:t>takes place. Results are </a:t>
            </a:r>
            <a:r>
              <a:rPr lang="en-US" sz="2400" dirty="0" smtClean="0">
                <a:latin typeface="Arial Black" panose="020B0A04020102020204" pitchFamily="34" charset="0"/>
              </a:rPr>
              <a:t>automatically displayed </a:t>
            </a:r>
            <a:r>
              <a:rPr lang="en-US" sz="2400" dirty="0">
                <a:latin typeface="Arial Black" panose="020B0A04020102020204" pitchFamily="34" charset="0"/>
              </a:rPr>
              <a:t>on the Log.</a:t>
            </a:r>
            <a:endParaRPr lang="en-US" sz="2400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96" y="5677914"/>
            <a:ext cx="1828800" cy="1144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81000" y="0"/>
            <a:ext cx="87630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4400" dirty="0" smtClean="0">
                <a:solidFill>
                  <a:srgbClr val="C00000"/>
                </a:solidFill>
                <a:latin typeface="Impact" pitchFamily="34" charset="0"/>
              </a:rPr>
              <a:t>Codes and Description</a:t>
            </a:r>
            <a:endParaRPr lang="en-US" sz="4400" i="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57200" y="914400"/>
            <a:ext cx="8229600" cy="1200329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scene3d>
            <a:camera prst="legacyPerspectiv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Arial Black" panose="020B0A04020102020204" pitchFamily="34" charset="0"/>
              </a:rPr>
              <a:t>A _METHOD option </a:t>
            </a:r>
            <a:r>
              <a:rPr lang="en-US" sz="2400" dirty="0" smtClean="0">
                <a:latin typeface="Arial Black" panose="020B0A04020102020204" pitchFamily="34" charset="0"/>
              </a:rPr>
              <a:t>specified </a:t>
            </a:r>
            <a:r>
              <a:rPr lang="en-US" sz="2400" dirty="0">
                <a:latin typeface="Arial Black" panose="020B0A04020102020204" pitchFamily="34" charset="0"/>
              </a:rPr>
              <a:t>with the PROC SQL statement </a:t>
            </a:r>
            <a:r>
              <a:rPr lang="en-US" sz="2400" dirty="0" smtClean="0">
                <a:latin typeface="Arial Black" panose="020B0A04020102020204" pitchFamily="34" charset="0"/>
              </a:rPr>
              <a:t>displays </a:t>
            </a:r>
            <a:r>
              <a:rPr lang="en-US" sz="2400" dirty="0">
                <a:latin typeface="Arial Black" panose="020B0A04020102020204" pitchFamily="34" charset="0"/>
              </a:rPr>
              <a:t>the hierarchy of processing on the Log.</a:t>
            </a:r>
            <a:endParaRPr lang="en-US" sz="2400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5256" y="5713170"/>
            <a:ext cx="1828800" cy="1144830"/>
          </a:xfrm>
          <a:prstGeom prst="rect">
            <a:avLst/>
          </a:prstGeom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990600" y="2134635"/>
            <a:ext cx="7315200" cy="37184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10000"/>
              </a:spcBef>
            </a:pPr>
            <a:r>
              <a:rPr lang="en-US" u="sng" dirty="0">
                <a:latin typeface="Arial Black" panose="020B0A04020102020204" pitchFamily="34" charset="0"/>
              </a:rPr>
              <a:t>Code		Description			</a:t>
            </a:r>
            <a:r>
              <a:rPr lang="en-US" u="sng" dirty="0" smtClean="0">
                <a:latin typeface="Arial Black" panose="020B0A04020102020204" pitchFamily="34" charset="0"/>
              </a:rPr>
              <a:t>	</a:t>
            </a:r>
            <a:endParaRPr lang="en-US" u="sng" dirty="0">
              <a:latin typeface="Arial Black" panose="020B0A04020102020204" pitchFamily="34" charset="0"/>
            </a:endParaRPr>
          </a:p>
          <a:p>
            <a:pPr eaLnBrk="0" hangingPunct="0">
              <a:spcBef>
                <a:spcPct val="10000"/>
              </a:spcBef>
            </a:pPr>
            <a:r>
              <a:rPr lang="en-US" dirty="0" err="1">
                <a:solidFill>
                  <a:srgbClr val="C00000"/>
                </a:solidFill>
                <a:latin typeface="Arial Black" panose="020B0A04020102020204" pitchFamily="34" charset="0"/>
              </a:rPr>
              <a:t>sqxcrta</a:t>
            </a:r>
            <a:r>
              <a:rPr lang="en-US" dirty="0">
                <a:latin typeface="Arial Black" panose="020B0A04020102020204" pitchFamily="34" charset="0"/>
              </a:rPr>
              <a:t>	</a:t>
            </a:r>
            <a:r>
              <a:rPr lang="en-US" dirty="0" smtClean="0">
                <a:latin typeface="Arial Black" panose="020B0A04020102020204" pitchFamily="34" charset="0"/>
              </a:rPr>
              <a:t>Create </a:t>
            </a:r>
            <a:r>
              <a:rPr lang="en-US" dirty="0">
                <a:latin typeface="Arial Black" panose="020B0A04020102020204" pitchFamily="34" charset="0"/>
              </a:rPr>
              <a:t>table as Select</a:t>
            </a:r>
          </a:p>
          <a:p>
            <a:pPr eaLnBrk="0" hangingPunct="0">
              <a:spcBef>
                <a:spcPct val="10000"/>
              </a:spcBef>
            </a:pPr>
            <a:r>
              <a:rPr lang="en-US" dirty="0" err="1">
                <a:solidFill>
                  <a:srgbClr val="C00000"/>
                </a:solidFill>
                <a:latin typeface="Arial Black" panose="020B0A04020102020204" pitchFamily="34" charset="0"/>
              </a:rPr>
              <a:t>sqxslct</a:t>
            </a:r>
            <a:r>
              <a:rPr lang="en-US" dirty="0">
                <a:latin typeface="Arial Black" panose="020B0A04020102020204" pitchFamily="34" charset="0"/>
              </a:rPr>
              <a:t>	</a:t>
            </a:r>
            <a:r>
              <a:rPr lang="en-US" dirty="0" smtClean="0">
                <a:latin typeface="Arial Black" panose="020B0A04020102020204" pitchFamily="34" charset="0"/>
              </a:rPr>
              <a:t>Select</a:t>
            </a:r>
            <a:endParaRPr lang="en-US" dirty="0">
              <a:latin typeface="Arial Black" panose="020B0A04020102020204" pitchFamily="34" charset="0"/>
            </a:endParaRPr>
          </a:p>
          <a:p>
            <a:pPr eaLnBrk="0" hangingPunct="0">
              <a:spcBef>
                <a:spcPct val="10000"/>
              </a:spcBef>
            </a:pPr>
            <a:r>
              <a:rPr lang="en-US" dirty="0" err="1">
                <a:solidFill>
                  <a:srgbClr val="C00000"/>
                </a:solidFill>
                <a:latin typeface="Arial Black" panose="020B0A04020102020204" pitchFamily="34" charset="0"/>
              </a:rPr>
              <a:t>sqxjsl</a:t>
            </a:r>
            <a:r>
              <a:rPr lang="en-US" dirty="0">
                <a:latin typeface="Arial Black" panose="020B0A04020102020204" pitchFamily="34" charset="0"/>
              </a:rPr>
              <a:t>		Step loop join (Cartesian)</a:t>
            </a:r>
          </a:p>
          <a:p>
            <a:pPr eaLnBrk="0" hangingPunct="0">
              <a:spcBef>
                <a:spcPct val="10000"/>
              </a:spcBef>
            </a:pPr>
            <a:r>
              <a:rPr lang="en-US" dirty="0" err="1">
                <a:solidFill>
                  <a:srgbClr val="C00000"/>
                </a:solidFill>
                <a:latin typeface="Arial Black" panose="020B0A04020102020204" pitchFamily="34" charset="0"/>
              </a:rPr>
              <a:t>sqxjm</a:t>
            </a:r>
            <a:r>
              <a:rPr lang="en-US" dirty="0">
                <a:latin typeface="Arial Black" panose="020B0A04020102020204" pitchFamily="34" charset="0"/>
              </a:rPr>
              <a:t>		Merge join</a:t>
            </a:r>
          </a:p>
          <a:p>
            <a:pPr eaLnBrk="0" hangingPunct="0">
              <a:spcBef>
                <a:spcPct val="10000"/>
              </a:spcBef>
            </a:pPr>
            <a:r>
              <a:rPr lang="en-US" dirty="0" err="1">
                <a:solidFill>
                  <a:srgbClr val="C00000"/>
                </a:solidFill>
                <a:latin typeface="Arial Black" panose="020B0A04020102020204" pitchFamily="34" charset="0"/>
              </a:rPr>
              <a:t>sqxjndx</a:t>
            </a:r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	</a:t>
            </a:r>
            <a:r>
              <a:rPr lang="en-US" dirty="0" smtClean="0">
                <a:latin typeface="Arial Black" panose="020B0A04020102020204" pitchFamily="34" charset="0"/>
              </a:rPr>
              <a:t>Index </a:t>
            </a:r>
            <a:r>
              <a:rPr lang="en-US" dirty="0">
                <a:latin typeface="Arial Black" panose="020B0A04020102020204" pitchFamily="34" charset="0"/>
              </a:rPr>
              <a:t>join</a:t>
            </a:r>
          </a:p>
          <a:p>
            <a:pPr eaLnBrk="0" hangingPunct="0">
              <a:spcBef>
                <a:spcPct val="10000"/>
              </a:spcBef>
            </a:pPr>
            <a:r>
              <a:rPr lang="en-US" dirty="0" err="1">
                <a:solidFill>
                  <a:srgbClr val="C00000"/>
                </a:solidFill>
                <a:latin typeface="Arial Black" panose="020B0A04020102020204" pitchFamily="34" charset="0"/>
              </a:rPr>
              <a:t>sqxjhsh</a:t>
            </a:r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	</a:t>
            </a:r>
            <a:r>
              <a:rPr lang="en-US" dirty="0" smtClean="0">
                <a:latin typeface="Arial Black" panose="020B0A04020102020204" pitchFamily="34" charset="0"/>
              </a:rPr>
              <a:t>Hash </a:t>
            </a:r>
            <a:r>
              <a:rPr lang="en-US" dirty="0">
                <a:latin typeface="Arial Black" panose="020B0A04020102020204" pitchFamily="34" charset="0"/>
              </a:rPr>
              <a:t>join</a:t>
            </a:r>
          </a:p>
          <a:p>
            <a:pPr eaLnBrk="0" hangingPunct="0">
              <a:spcBef>
                <a:spcPct val="10000"/>
              </a:spcBef>
            </a:pPr>
            <a:r>
              <a:rPr lang="en-US" dirty="0" err="1">
                <a:solidFill>
                  <a:srgbClr val="C00000"/>
                </a:solidFill>
                <a:latin typeface="Arial Black" panose="020B0A04020102020204" pitchFamily="34" charset="0"/>
              </a:rPr>
              <a:t>sqxsort</a:t>
            </a:r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	</a:t>
            </a:r>
            <a:r>
              <a:rPr lang="en-US" dirty="0" smtClean="0">
                <a:latin typeface="Arial Black" panose="020B0A04020102020204" pitchFamily="34" charset="0"/>
              </a:rPr>
              <a:t>Sort</a:t>
            </a:r>
            <a:endParaRPr lang="en-US" dirty="0">
              <a:latin typeface="Arial Black" panose="020B0A04020102020204" pitchFamily="34" charset="0"/>
            </a:endParaRPr>
          </a:p>
          <a:p>
            <a:pPr eaLnBrk="0" hangingPunct="0">
              <a:spcBef>
                <a:spcPct val="10000"/>
              </a:spcBef>
            </a:pPr>
            <a:r>
              <a:rPr lang="en-US" dirty="0" err="1">
                <a:solidFill>
                  <a:srgbClr val="C00000"/>
                </a:solidFill>
                <a:latin typeface="Arial Black" panose="020B0A04020102020204" pitchFamily="34" charset="0"/>
              </a:rPr>
              <a:t>sqxsrc</a:t>
            </a:r>
            <a:r>
              <a:rPr lang="en-US" dirty="0">
                <a:latin typeface="Arial Black" panose="020B0A04020102020204" pitchFamily="34" charset="0"/>
              </a:rPr>
              <a:t>		Source rows from table</a:t>
            </a:r>
          </a:p>
          <a:p>
            <a:pPr eaLnBrk="0" hangingPunct="0">
              <a:spcBef>
                <a:spcPct val="10000"/>
              </a:spcBef>
            </a:pPr>
            <a:r>
              <a:rPr lang="en-US" dirty="0" err="1">
                <a:solidFill>
                  <a:srgbClr val="C00000"/>
                </a:solidFill>
                <a:latin typeface="Arial Black" panose="020B0A04020102020204" pitchFamily="34" charset="0"/>
              </a:rPr>
              <a:t>sqxfil</a:t>
            </a:r>
            <a:r>
              <a:rPr lang="en-US" dirty="0">
                <a:latin typeface="Arial Black" panose="020B0A04020102020204" pitchFamily="34" charset="0"/>
              </a:rPr>
              <a:t>		Filter rows</a:t>
            </a:r>
          </a:p>
          <a:p>
            <a:pPr eaLnBrk="0" hangingPunct="0">
              <a:spcBef>
                <a:spcPct val="10000"/>
              </a:spcBef>
            </a:pPr>
            <a:r>
              <a:rPr lang="en-US" dirty="0" err="1">
                <a:solidFill>
                  <a:srgbClr val="C00000"/>
                </a:solidFill>
                <a:latin typeface="Arial Black" panose="020B0A04020102020204" pitchFamily="34" charset="0"/>
              </a:rPr>
              <a:t>sqxsumg</a:t>
            </a:r>
            <a:r>
              <a:rPr lang="en-US" dirty="0">
                <a:latin typeface="Arial Black" panose="020B0A04020102020204" pitchFamily="34" charset="0"/>
              </a:rPr>
              <a:t>	Summary statistics with GROUP BY</a:t>
            </a:r>
          </a:p>
          <a:p>
            <a:pPr eaLnBrk="0" hangingPunct="0">
              <a:spcBef>
                <a:spcPct val="10000"/>
              </a:spcBef>
            </a:pPr>
            <a:r>
              <a:rPr lang="en-US" dirty="0" err="1">
                <a:solidFill>
                  <a:srgbClr val="C00000"/>
                </a:solidFill>
                <a:latin typeface="Arial Black" panose="020B0A04020102020204" pitchFamily="34" charset="0"/>
              </a:rPr>
              <a:t>sqxsumn</a:t>
            </a:r>
            <a:r>
              <a:rPr lang="en-US" dirty="0">
                <a:latin typeface="Arial Black" panose="020B0A04020102020204" pitchFamily="34" charset="0"/>
              </a:rPr>
              <a:t>	Summary statistics with no GROUP BY</a:t>
            </a:r>
          </a:p>
        </p:txBody>
      </p:sp>
    </p:spTree>
    <p:extLst>
      <p:ext uri="{BB962C8B-B14F-4D97-AF65-F5344CB8AC3E}">
        <p14:creationId xmlns:p14="http://schemas.microsoft.com/office/powerpoint/2010/main" val="417302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1000" y="0"/>
            <a:ext cx="87630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4400" dirty="0" smtClean="0">
                <a:solidFill>
                  <a:srgbClr val="C00000"/>
                </a:solidFill>
                <a:latin typeface="Impact" pitchFamily="34" charset="0"/>
              </a:rPr>
              <a:t>Syntax for _METHOD</a:t>
            </a:r>
            <a:endParaRPr lang="en-US" sz="4400" i="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7200" y="914400"/>
            <a:ext cx="8229600" cy="2443746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scene3d>
            <a:camera prst="legacyPerspectiv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eaLnBrk="0" hangingPunct="0">
              <a:spcBef>
                <a:spcPct val="30000"/>
              </a:spcBef>
            </a:pPr>
            <a:r>
              <a:rPr lang="en-US" sz="2400" dirty="0" smtClean="0">
                <a:latin typeface="Arial Black" pitchFamily="34" charset="0"/>
              </a:rPr>
              <a:t>PROC </a:t>
            </a:r>
            <a:r>
              <a:rPr lang="en-US" sz="2400" dirty="0">
                <a:latin typeface="Arial Black" pitchFamily="34" charset="0"/>
              </a:rPr>
              <a:t>SQL </a:t>
            </a:r>
            <a:r>
              <a:rPr lang="en-US" sz="2800" dirty="0">
                <a:solidFill>
                  <a:srgbClr val="C00000"/>
                </a:solidFill>
                <a:latin typeface="Arial Black" pitchFamily="34" charset="0"/>
              </a:rPr>
              <a:t>_METHOD</a:t>
            </a:r>
            <a:r>
              <a:rPr lang="en-US" sz="2400" dirty="0" smtClean="0">
                <a:latin typeface="Arial Black" pitchFamily="34" charset="0"/>
              </a:rPr>
              <a:t>;</a:t>
            </a:r>
            <a:endParaRPr lang="en-US" sz="2400" dirty="0">
              <a:latin typeface="Arial Black" pitchFamily="34" charset="0"/>
            </a:endParaRPr>
          </a:p>
          <a:p>
            <a:pPr eaLnBrk="0" hangingPunct="0">
              <a:spcBef>
                <a:spcPct val="30000"/>
              </a:spcBef>
            </a:pPr>
            <a:r>
              <a:rPr lang="en-US" sz="2400" dirty="0">
                <a:latin typeface="Arial Black" pitchFamily="34" charset="0"/>
              </a:rPr>
              <a:t>  SELECT </a:t>
            </a:r>
            <a:r>
              <a:rPr lang="en-US" sz="2400" dirty="0" smtClean="0">
                <a:latin typeface="Arial Black" pitchFamily="34" charset="0"/>
              </a:rPr>
              <a:t>M.TITLE</a:t>
            </a:r>
            <a:r>
              <a:rPr lang="en-US" sz="2400" dirty="0">
                <a:latin typeface="Arial Black" pitchFamily="34" charset="0"/>
              </a:rPr>
              <a:t>, RATING, ACTOR_LEADING</a:t>
            </a:r>
          </a:p>
          <a:p>
            <a:pPr eaLnBrk="0" hangingPunct="0">
              <a:spcBef>
                <a:spcPct val="30000"/>
              </a:spcBef>
            </a:pPr>
            <a:r>
              <a:rPr lang="en-US" sz="2400" dirty="0">
                <a:latin typeface="Arial Black" pitchFamily="34" charset="0"/>
              </a:rPr>
              <a:t>    FROM </a:t>
            </a:r>
            <a:r>
              <a:rPr lang="en-US" sz="2400" dirty="0" smtClean="0">
                <a:latin typeface="Arial Black" pitchFamily="34" charset="0"/>
              </a:rPr>
              <a:t>MOVIES M,   ACTORS A</a:t>
            </a:r>
            <a:endParaRPr lang="en-US" sz="2400" dirty="0">
              <a:latin typeface="Arial Black" pitchFamily="34" charset="0"/>
            </a:endParaRPr>
          </a:p>
          <a:p>
            <a:pPr eaLnBrk="0" hangingPunct="0">
              <a:spcBef>
                <a:spcPct val="30000"/>
              </a:spcBef>
            </a:pPr>
            <a:r>
              <a:rPr lang="en-US" sz="2400" dirty="0">
                <a:latin typeface="Arial Black" pitchFamily="34" charset="0"/>
              </a:rPr>
              <a:t>      WHERE </a:t>
            </a:r>
            <a:r>
              <a:rPr lang="en-US" sz="2400" dirty="0" smtClean="0">
                <a:latin typeface="Arial Black" pitchFamily="34" charset="0"/>
              </a:rPr>
              <a:t>M.TITLE </a:t>
            </a:r>
            <a:r>
              <a:rPr lang="en-US" sz="2400" dirty="0">
                <a:latin typeface="Arial Black" pitchFamily="34" charset="0"/>
              </a:rPr>
              <a:t>= </a:t>
            </a:r>
            <a:r>
              <a:rPr lang="en-US" sz="2400" dirty="0" smtClean="0">
                <a:latin typeface="Arial Black" pitchFamily="34" charset="0"/>
              </a:rPr>
              <a:t>A.TITLE</a:t>
            </a:r>
            <a:r>
              <a:rPr lang="en-US" sz="2400" dirty="0">
                <a:latin typeface="Arial Black" pitchFamily="34" charset="0"/>
              </a:rPr>
              <a:t>; </a:t>
            </a:r>
          </a:p>
          <a:p>
            <a:pPr eaLnBrk="0" hangingPunct="0">
              <a:spcBef>
                <a:spcPct val="30000"/>
              </a:spcBef>
            </a:pPr>
            <a:r>
              <a:rPr lang="en-US" sz="2400" dirty="0">
                <a:latin typeface="Arial Black" pitchFamily="34" charset="0"/>
              </a:rPr>
              <a:t>QUIT;</a:t>
            </a:r>
            <a:endParaRPr lang="en-US" sz="24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19200" y="3554104"/>
            <a:ext cx="6858000" cy="2398092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10000"/>
              </a:spcBef>
            </a:pPr>
            <a:r>
              <a:rPr lang="en-US" sz="2000" dirty="0">
                <a:latin typeface="Arial Black" panose="020B0A04020102020204" pitchFamily="34" charset="0"/>
              </a:rPr>
              <a:t>SAS Log Results</a:t>
            </a:r>
          </a:p>
          <a:p>
            <a:pPr eaLnBrk="0" hangingPunct="0">
              <a:spcBef>
                <a:spcPct val="30000"/>
              </a:spcBef>
            </a:pPr>
            <a:r>
              <a:rPr lang="en-US" sz="2000" dirty="0">
                <a:latin typeface="Arial Black" panose="020B0A04020102020204" pitchFamily="34" charset="0"/>
              </a:rPr>
              <a:t>NOTE: </a:t>
            </a:r>
            <a:r>
              <a:rPr lang="en-US" sz="2000" dirty="0" smtClean="0">
                <a:latin typeface="Arial Black" panose="020B0A04020102020204" pitchFamily="34" charset="0"/>
              </a:rPr>
              <a:t> SQL </a:t>
            </a:r>
            <a:r>
              <a:rPr lang="en-US" sz="2000" dirty="0">
                <a:latin typeface="Arial Black" panose="020B0A04020102020204" pitchFamily="34" charset="0"/>
              </a:rPr>
              <a:t>execution methods chosen are:</a:t>
            </a:r>
          </a:p>
          <a:p>
            <a:pPr eaLnBrk="0" hangingPunct="0">
              <a:spcBef>
                <a:spcPct val="30000"/>
              </a:spcBef>
            </a:pPr>
            <a:r>
              <a:rPr lang="en-US" sz="2000" dirty="0">
                <a:latin typeface="Arial Black" panose="020B0A04020102020204" pitchFamily="34" charset="0"/>
              </a:rPr>
              <a:t>      </a:t>
            </a:r>
            <a:r>
              <a:rPr lang="en-US" sz="2000" dirty="0" err="1">
                <a:latin typeface="Arial Black" panose="020B0A04020102020204" pitchFamily="34" charset="0"/>
              </a:rPr>
              <a:t>sqxslct</a:t>
            </a:r>
            <a:endParaRPr lang="en-US" sz="2000" dirty="0">
              <a:latin typeface="Arial Black" panose="020B0A04020102020204" pitchFamily="34" charset="0"/>
            </a:endParaRPr>
          </a:p>
          <a:p>
            <a:pPr eaLnBrk="0" hangingPunct="0">
              <a:spcBef>
                <a:spcPct val="30000"/>
              </a:spcBef>
            </a:pPr>
            <a:r>
              <a:rPr lang="en-US" sz="2000" dirty="0">
                <a:latin typeface="Arial Black" panose="020B0A04020102020204" pitchFamily="34" charset="0"/>
              </a:rPr>
              <a:t>          </a:t>
            </a:r>
            <a:r>
              <a:rPr lang="en-US" sz="2000" dirty="0" err="1">
                <a:latin typeface="Arial Black" panose="020B0A04020102020204" pitchFamily="34" charset="0"/>
              </a:rPr>
              <a:t>sqxjhsh</a:t>
            </a:r>
            <a:endParaRPr lang="en-US" sz="2000" dirty="0">
              <a:latin typeface="Arial Black" panose="020B0A04020102020204" pitchFamily="34" charset="0"/>
            </a:endParaRPr>
          </a:p>
          <a:p>
            <a:pPr eaLnBrk="0" hangingPunct="0">
              <a:spcBef>
                <a:spcPct val="30000"/>
              </a:spcBef>
            </a:pPr>
            <a:r>
              <a:rPr lang="en-US" sz="2000" dirty="0">
                <a:latin typeface="Arial Black" panose="020B0A04020102020204" pitchFamily="34" charset="0"/>
              </a:rPr>
              <a:t>              </a:t>
            </a:r>
            <a:r>
              <a:rPr lang="en-US" sz="2000" dirty="0" err="1">
                <a:latin typeface="Arial Black" panose="020B0A04020102020204" pitchFamily="34" charset="0"/>
              </a:rPr>
              <a:t>sqxsrc</a:t>
            </a:r>
            <a:r>
              <a:rPr lang="en-US" sz="2000" dirty="0">
                <a:latin typeface="Arial Black" panose="020B0A04020102020204" pitchFamily="34" charset="0"/>
              </a:rPr>
              <a:t>( MOVIES )</a:t>
            </a:r>
          </a:p>
          <a:p>
            <a:pPr eaLnBrk="0" hangingPunct="0">
              <a:spcBef>
                <a:spcPct val="30000"/>
              </a:spcBef>
            </a:pPr>
            <a:r>
              <a:rPr lang="en-US" sz="2000" dirty="0">
                <a:latin typeface="Arial Black" panose="020B0A04020102020204" pitchFamily="34" charset="0"/>
              </a:rPr>
              <a:t>              </a:t>
            </a:r>
            <a:r>
              <a:rPr lang="en-US" sz="2000" dirty="0" err="1">
                <a:latin typeface="Arial Black" panose="020B0A04020102020204" pitchFamily="34" charset="0"/>
              </a:rPr>
              <a:t>sqxsrc</a:t>
            </a:r>
            <a:r>
              <a:rPr lang="en-US" sz="2000" dirty="0">
                <a:latin typeface="Arial Black" panose="020B0A04020102020204" pitchFamily="34" charset="0"/>
              </a:rPr>
              <a:t>( ACTORS )</a:t>
            </a:r>
            <a:endParaRPr lang="en-US" sz="20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4419600" y="3048000"/>
            <a:ext cx="304800" cy="4572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800000"/>
          </a:solidFill>
          <a:ln w="12700">
            <a:solidFill>
              <a:srgbClr val="8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34152" y="4351360"/>
            <a:ext cx="6400800" cy="155448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96" y="5677914"/>
            <a:ext cx="1828800" cy="1144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81000" y="0"/>
            <a:ext cx="87630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4400" dirty="0" smtClean="0">
                <a:solidFill>
                  <a:srgbClr val="C00000"/>
                </a:solidFill>
                <a:latin typeface="Impact" pitchFamily="34" charset="0"/>
              </a:rPr>
              <a:t>Turning on Messages</a:t>
            </a:r>
            <a:endParaRPr lang="en-US" sz="4400" i="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57200" y="914400"/>
            <a:ext cx="8229600" cy="156966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scene3d>
            <a:camera prst="legacyPerspectiv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Arial Black" panose="020B0A04020102020204" pitchFamily="34" charset="0"/>
              </a:rPr>
              <a:t>By specifying the </a:t>
            </a:r>
            <a:r>
              <a:rPr lang="en-US" sz="2400" b="1" dirty="0">
                <a:latin typeface="Arial Black" panose="020B0A04020102020204" pitchFamily="34" charset="0"/>
              </a:rPr>
              <a:t>OPTIONS MSGLEVEL=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2400" b="1" dirty="0">
                <a:latin typeface="Arial Black" panose="020B0A04020102020204" pitchFamily="34" charset="0"/>
              </a:rPr>
              <a:t>;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smtClean="0">
                <a:latin typeface="Arial Black" panose="020B0A04020102020204" pitchFamily="34" charset="0"/>
              </a:rPr>
              <a:t>system option</a:t>
            </a:r>
            <a:r>
              <a:rPr lang="en-US" sz="2400" dirty="0">
                <a:latin typeface="Arial Black" panose="020B0A04020102020204" pitchFamily="34" charset="0"/>
              </a:rPr>
              <a:t>, helpful notes describing index usage, sort utilities, and merge processing are displayed on the SAS Log.</a:t>
            </a:r>
            <a:endParaRPr lang="en-US" sz="2400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5256" y="5713170"/>
            <a:ext cx="1828800" cy="114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9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1000" y="0"/>
            <a:ext cx="87630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4400" dirty="0" smtClean="0">
                <a:solidFill>
                  <a:srgbClr val="C00000"/>
                </a:solidFill>
                <a:latin typeface="Impact" pitchFamily="34" charset="0"/>
              </a:rPr>
              <a:t>Syntax for MSGLEVEL=</a:t>
            </a:r>
            <a:r>
              <a:rPr lang="en-US" sz="4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endParaRPr lang="en-US" sz="4400" b="1" i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7200" y="914400"/>
            <a:ext cx="8229600" cy="3404009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scene3d>
            <a:camera prst="legacyPerspectiv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eaLnBrk="0" hangingPunct="0">
              <a:spcBef>
                <a:spcPct val="30000"/>
              </a:spcBef>
            </a:pPr>
            <a:r>
              <a:rPr lang="en-US" sz="2400" dirty="0" smtClean="0">
                <a:latin typeface="Arial Black" pitchFamily="34" charset="0"/>
              </a:rPr>
              <a:t>OPTIONS  </a:t>
            </a:r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MSGLEVEL=</a:t>
            </a:r>
            <a:r>
              <a:rPr lang="en-US" sz="2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2400" dirty="0" smtClean="0">
                <a:latin typeface="Arial Black" pitchFamily="34" charset="0"/>
              </a:rPr>
              <a:t>;</a:t>
            </a:r>
          </a:p>
          <a:p>
            <a:pPr eaLnBrk="0" hangingPunct="0">
              <a:spcBef>
                <a:spcPct val="30000"/>
              </a:spcBef>
            </a:pPr>
            <a:r>
              <a:rPr lang="en-US" sz="2400" dirty="0" smtClean="0">
                <a:latin typeface="Arial Black" pitchFamily="34" charset="0"/>
              </a:rPr>
              <a:t>PROC SQL;</a:t>
            </a:r>
            <a:endParaRPr lang="en-US" sz="2400" dirty="0">
              <a:latin typeface="Arial Black" pitchFamily="34" charset="0"/>
            </a:endParaRPr>
          </a:p>
          <a:p>
            <a:pPr eaLnBrk="0" hangingPunct="0">
              <a:spcBef>
                <a:spcPct val="30000"/>
              </a:spcBef>
            </a:pPr>
            <a:r>
              <a:rPr lang="en-US" sz="2400" dirty="0">
                <a:latin typeface="Arial Black" pitchFamily="34" charset="0"/>
              </a:rPr>
              <a:t>  SELECT </a:t>
            </a:r>
            <a:r>
              <a:rPr lang="en-US" sz="2400" dirty="0" smtClean="0">
                <a:latin typeface="Arial Black" pitchFamily="34" charset="0"/>
              </a:rPr>
              <a:t>M.TITLE</a:t>
            </a:r>
            <a:r>
              <a:rPr lang="en-US" sz="2400" dirty="0">
                <a:latin typeface="Arial Black" pitchFamily="34" charset="0"/>
              </a:rPr>
              <a:t>, RATING, ACTOR_LEADING</a:t>
            </a:r>
          </a:p>
          <a:p>
            <a:pPr eaLnBrk="0" hangingPunct="0">
              <a:spcBef>
                <a:spcPct val="30000"/>
              </a:spcBef>
            </a:pPr>
            <a:r>
              <a:rPr lang="en-US" sz="2400" dirty="0">
                <a:latin typeface="Arial Black" pitchFamily="34" charset="0"/>
              </a:rPr>
              <a:t>    FROM </a:t>
            </a:r>
            <a:r>
              <a:rPr lang="en-US" sz="2400" dirty="0" smtClean="0">
                <a:latin typeface="Arial Black" pitchFamily="34" charset="0"/>
              </a:rPr>
              <a:t>MOVIES M,   ACTORS A</a:t>
            </a:r>
            <a:endParaRPr lang="en-US" sz="2400" dirty="0">
              <a:latin typeface="Arial Black" pitchFamily="34" charset="0"/>
            </a:endParaRPr>
          </a:p>
          <a:p>
            <a:pPr eaLnBrk="0" hangingPunct="0">
              <a:spcBef>
                <a:spcPct val="30000"/>
              </a:spcBef>
            </a:pPr>
            <a:r>
              <a:rPr lang="en-US" sz="2400" dirty="0">
                <a:latin typeface="Arial Black" pitchFamily="34" charset="0"/>
              </a:rPr>
              <a:t>      WHERE </a:t>
            </a:r>
            <a:r>
              <a:rPr lang="en-US" sz="2400" dirty="0" smtClean="0">
                <a:latin typeface="Arial Black" pitchFamily="34" charset="0"/>
              </a:rPr>
              <a:t>M.TITLE </a:t>
            </a:r>
            <a:r>
              <a:rPr lang="en-US" sz="2400" dirty="0">
                <a:latin typeface="Arial Black" pitchFamily="34" charset="0"/>
              </a:rPr>
              <a:t>= </a:t>
            </a:r>
            <a:r>
              <a:rPr lang="en-US" sz="2400" dirty="0" smtClean="0">
                <a:latin typeface="Arial Black" pitchFamily="34" charset="0"/>
              </a:rPr>
              <a:t>A.TITLE  AND</a:t>
            </a:r>
          </a:p>
          <a:p>
            <a:pPr eaLnBrk="0" hangingPunct="0">
              <a:spcBef>
                <a:spcPct val="30000"/>
              </a:spcBef>
            </a:pPr>
            <a:r>
              <a:rPr lang="en-US" sz="2400" dirty="0">
                <a:latin typeface="Arial Black" pitchFamily="34" charset="0"/>
              </a:rPr>
              <a:t> </a:t>
            </a:r>
            <a:r>
              <a:rPr lang="en-US" sz="2400" dirty="0" smtClean="0">
                <a:latin typeface="Arial Black" pitchFamily="34" charset="0"/>
              </a:rPr>
              <a:t>                  RATING=‘PG’; </a:t>
            </a:r>
            <a:endParaRPr lang="en-US" sz="2400" dirty="0">
              <a:latin typeface="Arial Black" pitchFamily="34" charset="0"/>
            </a:endParaRPr>
          </a:p>
          <a:p>
            <a:pPr eaLnBrk="0" hangingPunct="0">
              <a:spcBef>
                <a:spcPct val="30000"/>
              </a:spcBef>
            </a:pPr>
            <a:r>
              <a:rPr lang="en-US" sz="2400" dirty="0">
                <a:latin typeface="Arial Black" pitchFamily="34" charset="0"/>
              </a:rPr>
              <a:t>QUIT;</a:t>
            </a:r>
            <a:endParaRPr lang="en-US" sz="2400" dirty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96" y="5677914"/>
            <a:ext cx="1828800" cy="114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5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81000" y="0"/>
            <a:ext cx="87630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4400" i="0" dirty="0" smtClean="0">
                <a:solidFill>
                  <a:srgbClr val="C00000"/>
                </a:solidFill>
                <a:latin typeface="Impact" pitchFamily="34" charset="0"/>
              </a:rPr>
              <a:t>SAS Log Results for MSGLEVEL=</a:t>
            </a:r>
            <a:r>
              <a:rPr lang="en-US" sz="4400" b="1" i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endParaRPr lang="en-US" sz="4400" b="1" i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57200" y="914400"/>
            <a:ext cx="8229600" cy="4585871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scene3d>
            <a:camera prst="legacyPerspectiv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eaLnBrk="0" hangingPunct="0"/>
            <a:r>
              <a:rPr lang="en-US" sz="2400" b="1" dirty="0">
                <a:latin typeface="Arial Black" pitchFamily="34" charset="0"/>
              </a:rPr>
              <a:t>OPTIONS MSGLEVEL=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2400" b="1" dirty="0">
                <a:latin typeface="Arial Black" pitchFamily="34" charset="0"/>
              </a:rPr>
              <a:t>;</a:t>
            </a:r>
          </a:p>
          <a:p>
            <a:pPr eaLnBrk="0" hangingPunct="0"/>
            <a:endParaRPr lang="en-US" sz="2000" dirty="0" smtClean="0">
              <a:latin typeface="Arial Black" pitchFamily="34" charset="0"/>
            </a:endParaRPr>
          </a:p>
          <a:p>
            <a:pPr eaLnBrk="0" hangingPunct="0"/>
            <a:r>
              <a:rPr lang="en-US" sz="2000" dirty="0" smtClean="0">
                <a:latin typeface="Arial Black" pitchFamily="34" charset="0"/>
              </a:rPr>
              <a:t>PROC </a:t>
            </a:r>
            <a:r>
              <a:rPr lang="en-US" sz="2000" dirty="0">
                <a:latin typeface="Arial Black" pitchFamily="34" charset="0"/>
              </a:rPr>
              <a:t>SQL;</a:t>
            </a:r>
          </a:p>
          <a:p>
            <a:pPr eaLnBrk="0" hangingPunct="0"/>
            <a:r>
              <a:rPr lang="en-US" sz="2000" dirty="0">
                <a:latin typeface="Arial Black" pitchFamily="34" charset="0"/>
              </a:rPr>
              <a:t>  SELECT  M.TITLE, RATING, LENGTH, </a:t>
            </a:r>
          </a:p>
          <a:p>
            <a:pPr eaLnBrk="0" hangingPunct="0"/>
            <a:r>
              <a:rPr lang="en-US" sz="2000" dirty="0">
                <a:latin typeface="Arial Black" pitchFamily="34" charset="0"/>
              </a:rPr>
              <a:t>                 ACTOR_LEADING</a:t>
            </a:r>
          </a:p>
          <a:p>
            <a:pPr eaLnBrk="0" hangingPunct="0"/>
            <a:r>
              <a:rPr lang="en-US" sz="2000" dirty="0">
                <a:latin typeface="Arial Black" pitchFamily="34" charset="0"/>
              </a:rPr>
              <a:t>    FROM  MOVIES    M,</a:t>
            </a:r>
          </a:p>
          <a:p>
            <a:pPr eaLnBrk="0" hangingPunct="0"/>
            <a:r>
              <a:rPr lang="en-US" sz="2000" dirty="0">
                <a:latin typeface="Arial Black" pitchFamily="34" charset="0"/>
              </a:rPr>
              <a:t>                ACTORS   A</a:t>
            </a:r>
          </a:p>
          <a:p>
            <a:pPr eaLnBrk="0" hangingPunct="0"/>
            <a:r>
              <a:rPr lang="en-US" sz="2000" dirty="0">
                <a:latin typeface="Arial Black" pitchFamily="34" charset="0"/>
              </a:rPr>
              <a:t>      WHERE M.TITLE = A.TITLE   AND</a:t>
            </a:r>
          </a:p>
          <a:p>
            <a:pPr eaLnBrk="0" hangingPunct="0"/>
            <a:r>
              <a:rPr lang="en-US" sz="2000" dirty="0">
                <a:latin typeface="Arial Black" pitchFamily="34" charset="0"/>
              </a:rPr>
              <a:t>                   RATING = 'PG';</a:t>
            </a:r>
          </a:p>
          <a:p>
            <a:pPr eaLnBrk="0" hangingPunct="0"/>
            <a:endParaRPr lang="en-US" sz="2000" b="1" dirty="0">
              <a:latin typeface="Arial Black" pitchFamily="34" charset="0"/>
            </a:endParaRPr>
          </a:p>
          <a:p>
            <a:pPr eaLnBrk="0" hangingPunct="0"/>
            <a:r>
              <a:rPr lang="en-US" sz="2400" b="1" dirty="0">
                <a:latin typeface="Arial Black" pitchFamily="34" charset="0"/>
              </a:rPr>
              <a:t>INFO: Index Rating selected for WHERE clause</a:t>
            </a:r>
          </a:p>
          <a:p>
            <a:pPr eaLnBrk="0" hangingPunct="0"/>
            <a:r>
              <a:rPr lang="en-US" sz="2400" b="1" dirty="0">
                <a:latin typeface="Arial Black" pitchFamily="34" charset="0"/>
              </a:rPr>
              <a:t>          optimization.</a:t>
            </a:r>
          </a:p>
          <a:p>
            <a:pPr eaLnBrk="0" hangingPunct="0"/>
            <a:endParaRPr lang="en-US" sz="2000" dirty="0">
              <a:latin typeface="Arial Black" pitchFamily="34" charset="0"/>
            </a:endParaRPr>
          </a:p>
          <a:p>
            <a:pPr eaLnBrk="0" hangingPunct="0"/>
            <a:r>
              <a:rPr lang="en-US" sz="2000" dirty="0">
                <a:latin typeface="Arial Black" pitchFamily="34" charset="0"/>
              </a:rPr>
              <a:t>QUIT;</a:t>
            </a:r>
          </a:p>
        </p:txBody>
      </p:sp>
      <p:sp>
        <p:nvSpPr>
          <p:cNvPr id="6" name="Rectangle 5"/>
          <p:cNvSpPr/>
          <p:nvPr/>
        </p:nvSpPr>
        <p:spPr>
          <a:xfrm>
            <a:off x="375312" y="894443"/>
            <a:ext cx="8412480" cy="4572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5312" y="4032232"/>
            <a:ext cx="8412480" cy="82296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5256" y="5713170"/>
            <a:ext cx="1828800" cy="114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9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81000" y="0"/>
            <a:ext cx="87630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4400" i="0" dirty="0" smtClean="0">
                <a:solidFill>
                  <a:srgbClr val="C00000"/>
                </a:solidFill>
                <a:latin typeface="Impact" pitchFamily="34" charset="0"/>
              </a:rPr>
              <a:t>In Conclusion</a:t>
            </a:r>
            <a:endParaRPr lang="en-US" sz="4400" i="0" dirty="0">
              <a:solidFill>
                <a:srgbClr val="C00000"/>
              </a:solidFill>
              <a:latin typeface="Impac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715000"/>
            <a:ext cx="1828800" cy="1143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45736" y="2486890"/>
            <a:ext cx="1645920" cy="292608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44697" y="2486890"/>
            <a:ext cx="1645920" cy="292608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759218" y="2486890"/>
            <a:ext cx="1645920" cy="292608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559347" y="2486890"/>
            <a:ext cx="1645920" cy="292608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3216" y="1073725"/>
            <a:ext cx="1828800" cy="164592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813910" y="1073725"/>
            <a:ext cx="1828800" cy="164592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628032" y="1073725"/>
            <a:ext cx="1828800" cy="164592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456832" y="1073725"/>
            <a:ext cx="1828800" cy="164592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Binary Code #9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491" y="1156855"/>
            <a:ext cx="1463040" cy="1463040"/>
          </a:xfrm>
          <a:prstGeom prst="roundRect">
            <a:avLst/>
          </a:prstGeom>
        </p:spPr>
      </p:pic>
      <p:pic>
        <p:nvPicPr>
          <p:cNvPr id="16" name="Picture 15" descr="Binary Code #14.jp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36808" y="1163780"/>
            <a:ext cx="1463040" cy="1463040"/>
          </a:xfrm>
          <a:prstGeom prst="roundRect">
            <a:avLst/>
          </a:prstGeom>
        </p:spPr>
      </p:pic>
      <p:pic>
        <p:nvPicPr>
          <p:cNvPr id="17" name="Picture 16" descr="Vector Animation #1.jpg"/>
          <p:cNvPicPr preferRelativeResize="0"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16185" y="1177428"/>
            <a:ext cx="1463040" cy="1463040"/>
          </a:xfrm>
          <a:prstGeom prst="roundRect">
            <a:avLst/>
          </a:prstGeom>
        </p:spPr>
      </p:pic>
      <p:pic>
        <p:nvPicPr>
          <p:cNvPr id="18" name="Picture 17" descr="Binary Code #13.jpg"/>
          <p:cNvPicPr preferRelativeResize="0"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21056" y="1163780"/>
            <a:ext cx="1463040" cy="1463040"/>
          </a:xfrm>
          <a:prstGeom prst="round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7490" y="2709181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Impact" pitchFamily="34" charset="0"/>
              </a:rPr>
              <a:t>Summarizing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Impact" pitchFamily="34" charset="0"/>
              </a:rPr>
              <a:t>Data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Impact" pitchFamily="34" charset="0"/>
              </a:rPr>
              <a:t>Down Rows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Impact" pitchFamily="34" charset="0"/>
              </a:rPr>
              <a:t>and Across Columns</a:t>
            </a:r>
            <a:endParaRPr lang="en-US" sz="24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60351" y="2709181"/>
            <a:ext cx="1645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Impact" pitchFamily="34" charset="0"/>
              </a:rPr>
              <a:t>Identifying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Impact" pitchFamily="34" charset="0"/>
              </a:rPr>
              <a:t>FIRST., LAST. and Between Rows  within BY-Groups</a:t>
            </a:r>
            <a:endParaRPr lang="en-US" sz="24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67221" y="2709181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Impact" pitchFamily="34" charset="0"/>
              </a:rPr>
              <a:t>Creating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Impact" pitchFamily="34" charset="0"/>
              </a:rPr>
              <a:t>and Searching Value-list Macro Variables</a:t>
            </a:r>
            <a:endParaRPr lang="en-US" sz="24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62988" y="2709181"/>
            <a:ext cx="182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Impact" pitchFamily="34" charset="0"/>
              </a:rPr>
              <a:t>Defining Integrity Rules to Safeguard a Table from “Unsafe” Data</a:t>
            </a:r>
            <a:endParaRPr lang="en-US" sz="24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352191" y="2479965"/>
            <a:ext cx="1645920" cy="292608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266296" y="1066800"/>
            <a:ext cx="1828800" cy="164592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269480" y="2702256"/>
            <a:ext cx="182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Impact" pitchFamily="34" charset="0"/>
              </a:rPr>
              <a:t>Examining the SQL Optimizer’s Execution </a:t>
            </a:r>
            <a:r>
              <a:rPr lang="en-US" sz="2400" dirty="0">
                <a:solidFill>
                  <a:schemeClr val="bg1"/>
                </a:solidFill>
                <a:latin typeface="Impact" pitchFamily="34" charset="0"/>
              </a:rPr>
              <a:t>Plan</a:t>
            </a:r>
          </a:p>
        </p:txBody>
      </p:sp>
      <p:pic>
        <p:nvPicPr>
          <p:cNvPr id="26" name="Picture 2" descr="F:\Images\Computer-related\Help Button #1.jpg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136" y="1162395"/>
            <a:ext cx="1463040" cy="146304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/>
      <p:bldP spid="20" grpId="0"/>
      <p:bldP spid="21" grpId="0"/>
      <p:bldP spid="22" grpId="0"/>
      <p:bldP spid="23" grpId="0" animBg="1"/>
      <p:bldP spid="24" grpId="0" animBg="1"/>
      <p:bldP spid="2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2"/>
          <p:cNvSpPr>
            <a:spLocks noChangeArrowheads="1"/>
          </p:cNvSpPr>
          <p:nvPr/>
        </p:nvSpPr>
        <p:spPr bwMode="auto">
          <a:xfrm>
            <a:off x="6380015" y="152400"/>
            <a:ext cx="2743200" cy="27432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i="0">
              <a:latin typeface="Times New Roman" pitchFamily="18" charset="0"/>
            </a:endParaRP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3178105" y="5349566"/>
            <a:ext cx="2133600" cy="30480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Coming Winter 2004!</a:t>
            </a: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2489200" y="5349566"/>
            <a:ext cx="3840480" cy="369332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Available on Amazon.com!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6554722" y="635894"/>
            <a:ext cx="2286000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800" i="0" dirty="0" smtClean="0">
                <a:solidFill>
                  <a:schemeClr val="bg1"/>
                </a:solidFill>
                <a:latin typeface="Impact" pitchFamily="34" charset="0"/>
              </a:rPr>
              <a:t>Search like a Pro!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800" i="0" dirty="0" smtClean="0">
                <a:solidFill>
                  <a:schemeClr val="bg1"/>
                </a:solidFill>
                <a:latin typeface="Impact" pitchFamily="34" charset="0"/>
              </a:rPr>
              <a:t>Filled with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800" i="0" dirty="0" smtClean="0">
                <a:solidFill>
                  <a:schemeClr val="bg1"/>
                </a:solidFill>
                <a:latin typeface="Impact" pitchFamily="34" charset="0"/>
              </a:rPr>
              <a:t>Tips, Tricks and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>Shortcuts</a:t>
            </a:r>
            <a:endParaRPr lang="en-US" sz="1800" i="0" dirty="0" smtClean="0">
              <a:solidFill>
                <a:schemeClr val="bg1"/>
              </a:solidFill>
              <a:latin typeface="Impact" pitchFamily="34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800" i="0" dirty="0" smtClean="0">
                <a:solidFill>
                  <a:schemeClr val="bg1"/>
                </a:solidFill>
                <a:latin typeface="Impact" pitchFamily="34" charset="0"/>
              </a:rPr>
              <a:t> for Better Searches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800" i="0" dirty="0" smtClean="0">
                <a:solidFill>
                  <a:schemeClr val="bg1"/>
                </a:solidFill>
                <a:latin typeface="Impact" pitchFamily="34" charset="0"/>
              </a:rPr>
              <a:t>and Better Results</a:t>
            </a:r>
          </a:p>
        </p:txBody>
      </p:sp>
      <p:pic>
        <p:nvPicPr>
          <p:cNvPr id="14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5256" y="5713170"/>
            <a:ext cx="1828800" cy="11448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737" y="228600"/>
            <a:ext cx="3876511" cy="502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81000" y="0"/>
            <a:ext cx="8534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4400" dirty="0" smtClean="0">
                <a:solidFill>
                  <a:srgbClr val="C00000"/>
                </a:solidFill>
                <a:latin typeface="Impact" pitchFamily="34" charset="0"/>
              </a:rPr>
              <a:t>Tables Used in Examples</a:t>
            </a:r>
            <a:endParaRPr lang="en-US" sz="4400" i="0" dirty="0">
              <a:solidFill>
                <a:srgbClr val="C00000"/>
              </a:solidFill>
              <a:latin typeface="Impact" pitchFamily="34" charset="0"/>
            </a:endParaRPr>
          </a:p>
        </p:txBody>
      </p:sp>
      <p:pic>
        <p:nvPicPr>
          <p:cNvPr id="6" name="Picture 5" descr="Mov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14400"/>
            <a:ext cx="7086600" cy="2874963"/>
          </a:xfrm>
          <a:prstGeom prst="rect">
            <a:avLst/>
          </a:prstGeom>
          <a:noFill/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733800" y="3865420"/>
            <a:ext cx="1828800" cy="36933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Movies</a:t>
            </a:r>
            <a:endParaRPr lang="en-US" b="1" dirty="0"/>
          </a:p>
        </p:txBody>
      </p:sp>
      <p:pic>
        <p:nvPicPr>
          <p:cNvPr id="9" name="Picture 8" descr="Acto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419600"/>
            <a:ext cx="5029200" cy="1917056"/>
          </a:xfrm>
          <a:prstGeom prst="rect">
            <a:avLst/>
          </a:prstGeom>
          <a:noFill/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733800" y="6370903"/>
            <a:ext cx="1828800" cy="36933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Actors</a:t>
            </a:r>
            <a:endParaRPr lang="en-US" b="1" dirty="0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5256" y="5713170"/>
            <a:ext cx="1828800" cy="1144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96" y="5677914"/>
            <a:ext cx="1828800" cy="1144830"/>
          </a:xfrm>
          <a:prstGeom prst="rect">
            <a:avLst/>
          </a:prstGeom>
        </p:spPr>
      </p:pic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6512256" y="152400"/>
            <a:ext cx="2468880" cy="24384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i="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580496" y="533400"/>
            <a:ext cx="2286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 i="0" dirty="0" smtClean="0">
                <a:solidFill>
                  <a:schemeClr val="bg1"/>
                </a:solidFill>
                <a:latin typeface="Impact" pitchFamily="34" charset="0"/>
              </a:rPr>
              <a:t>An SQL Book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 i="0" dirty="0" smtClean="0">
                <a:solidFill>
                  <a:schemeClr val="bg1"/>
                </a:solidFill>
                <a:latin typeface="Impact" pitchFamily="34" charset="0"/>
              </a:rPr>
              <a:t>with “under the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 i="0" dirty="0" smtClean="0">
                <a:solidFill>
                  <a:schemeClr val="bg1"/>
                </a:solidFill>
                <a:latin typeface="Impact" pitchFamily="34" charset="0"/>
              </a:rPr>
              <a:t> hood” details,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 i="0" dirty="0" smtClean="0">
                <a:solidFill>
                  <a:schemeClr val="bg1"/>
                </a:solidFill>
                <a:latin typeface="Impact" pitchFamily="34" charset="0"/>
              </a:rPr>
              <a:t>explanations and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 i="0" dirty="0" smtClean="0">
                <a:solidFill>
                  <a:schemeClr val="bg1"/>
                </a:solidFill>
                <a:latin typeface="Impact" pitchFamily="34" charset="0"/>
              </a:rPr>
              <a:t>lots of  examples</a:t>
            </a:r>
            <a:endParaRPr lang="en-US" sz="2000" i="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532496" y="5354839"/>
            <a:ext cx="2133600" cy="30480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Coming Winter 2004!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119952" y="5354839"/>
            <a:ext cx="4572000" cy="369332"/>
          </a:xfrm>
          <a:prstGeom prst="rect">
            <a:avLst/>
          </a:prstGeom>
          <a:solidFill>
            <a:srgbClr val="02623B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i="0" dirty="0">
                <a:solidFill>
                  <a:schemeClr val="bg1"/>
                </a:solidFill>
                <a:latin typeface="Calibri" pitchFamily="34" charset="0"/>
              </a:rPr>
              <a:t>Available </a:t>
            </a:r>
            <a:r>
              <a:rPr lang="en-US" sz="1800" b="1" i="0" dirty="0" smtClean="0">
                <a:solidFill>
                  <a:schemeClr val="bg1"/>
                </a:solidFill>
                <a:latin typeface="Calibri" pitchFamily="34" charset="0"/>
              </a:rPr>
              <a:t>from SAS Press at www.sas.com!</a:t>
            </a:r>
            <a:endParaRPr lang="en-US" sz="1800" b="1" i="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9" name="Picture 2" descr="F:\Books\SAS Software\PROC SQL - Beyond the Basics Using SAS (SAS Institute)\Cover - 2nd Edition\Images\PROC SQL Beyond the Basics Using SAS, Second Edion FullCover - Lafl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634" y="216544"/>
            <a:ext cx="3882545" cy="4937760"/>
          </a:xfrm>
          <a:prstGeom prst="rect">
            <a:avLst/>
          </a:prstGeom>
          <a:noFill/>
          <a:ln w="1905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3474720" y="4267200"/>
            <a:ext cx="5669280" cy="10972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Heavy" pitchFamily="34" charset="0"/>
                <a:ea typeface="+mj-ea"/>
                <a:cs typeface="+mj-cs"/>
              </a:rPr>
              <a:t>Questions?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ranklin Gothic Heavy" pitchFamily="34" charset="0"/>
              <a:ea typeface="+mj-ea"/>
              <a:cs typeface="+mj-cs"/>
            </a:endParaRPr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2"/>
            <a:ext cx="3867149" cy="5156198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114800" y="2057400"/>
            <a:ext cx="4114800" cy="1645920"/>
          </a:xfrm>
          <a:prstGeom prst="rect">
            <a:avLst/>
          </a:prstGeom>
          <a:noFill/>
        </p:spPr>
        <p:txBody>
          <a:bodyPr lIns="90488" tIns="44450" rIns="90488" bIns="44450" anchor="ctr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 presentation by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Kirk Paul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Lafler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/>
              <a:t>KirkLafler@cs.com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@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sasNerd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84160" y="78472"/>
            <a:ext cx="8991600" cy="914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Heavy" pitchFamily="34" charset="0"/>
                <a:ea typeface="+mj-ea"/>
                <a:cs typeface="+mj-cs"/>
              </a:rPr>
              <a:t>Thank you for attending!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ranklin Gothic Heavy" pitchFamily="34" charset="0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715000"/>
            <a:ext cx="1828800" cy="114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2478256"/>
              </p:ext>
            </p:extLst>
          </p:nvPr>
        </p:nvGraphicFramePr>
        <p:xfrm>
          <a:off x="152400" y="166048"/>
          <a:ext cx="109728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ClipArt" r:id="rId3" imgW="3190680" imgH="3747960" progId="">
                  <p:embed/>
                </p:oleObj>
              </mc:Choice>
              <mc:Fallback>
                <p:oleObj name="ClipArt" r:id="rId3" imgW="3190680" imgH="3747960" progId="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6048"/>
                        <a:ext cx="109728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4800" y="643638"/>
            <a:ext cx="838200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800" b="1" i="0" dirty="0" smtClean="0">
                <a:solidFill>
                  <a:srgbClr val="C00000"/>
                </a:solidFill>
                <a:latin typeface="Arial Black" pitchFamily="34" charset="0"/>
              </a:rPr>
              <a:t>1</a:t>
            </a:r>
            <a:endParaRPr lang="en-US" sz="2800" b="1" i="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762000"/>
            <a:ext cx="7315200" cy="457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0343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Impact"/>
              </a:rPr>
              <a:t>Summarizing Data</a:t>
            </a:r>
            <a:endParaRPr lang="en-US" sz="72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D03430"/>
                  </a:gs>
                  <a:gs pos="100000">
                    <a:srgbClr val="800000"/>
                  </a:gs>
                </a:gsLst>
                <a:lin ang="5400000" scaled="1"/>
              </a:gradFill>
              <a:latin typeface="Impact"/>
            </a:endParaRPr>
          </a:p>
          <a:p>
            <a:pPr algn="ctr"/>
            <a:r>
              <a:rPr lang="en-US" sz="72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0343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Impact"/>
              </a:rPr>
              <a:t>Down Rows</a:t>
            </a:r>
          </a:p>
          <a:p>
            <a:pPr algn="ctr"/>
            <a:r>
              <a:rPr lang="en-US" sz="72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0343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Impact"/>
              </a:rPr>
              <a:t>and</a:t>
            </a:r>
          </a:p>
          <a:p>
            <a:pPr algn="ctr"/>
            <a:r>
              <a:rPr lang="en-US" sz="72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0343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Impact"/>
              </a:rPr>
              <a:t>Across </a:t>
            </a:r>
            <a:r>
              <a:rPr lang="en-US" sz="72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0343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Impact"/>
              </a:rPr>
              <a:t>Columns</a:t>
            </a:r>
            <a:endParaRPr lang="en-US" sz="72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D03430"/>
                  </a:gs>
                  <a:gs pos="100000">
                    <a:srgbClr val="800000"/>
                  </a:gs>
                </a:gsLst>
                <a:lin ang="5400000" scaled="1"/>
              </a:gradFill>
              <a:latin typeface="Impact"/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104" y="2743200"/>
            <a:ext cx="1828800" cy="11448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715000"/>
            <a:ext cx="1828800" cy="114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81000" y="0"/>
            <a:ext cx="87630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4400" dirty="0" smtClean="0">
                <a:solidFill>
                  <a:srgbClr val="C00000"/>
                </a:solidFill>
                <a:latin typeface="Impact" pitchFamily="34" charset="0"/>
              </a:rPr>
              <a:t>Summary Functions Available to SQL</a:t>
            </a:r>
            <a:endParaRPr lang="en-US" sz="4400" i="0" dirty="0">
              <a:solidFill>
                <a:srgbClr val="C00000"/>
              </a:solidFill>
              <a:latin typeface="Impact" pitchFamily="34" charset="0"/>
            </a:endParaRPr>
          </a:p>
        </p:txBody>
      </p:sp>
      <p:pic>
        <p:nvPicPr>
          <p:cNvPr id="7" name="Picture 4" descr="Summary Functions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36" y="838199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552736" y="1095374"/>
            <a:ext cx="762000" cy="457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555294" y="2229135"/>
            <a:ext cx="762000" cy="457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96" y="5677914"/>
            <a:ext cx="1828800" cy="114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1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1000" y="0"/>
            <a:ext cx="87630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4400" dirty="0" smtClean="0">
                <a:solidFill>
                  <a:srgbClr val="C00000"/>
                </a:solidFill>
                <a:latin typeface="Impact" pitchFamily="34" charset="0"/>
              </a:rPr>
              <a:t>Summarizing Down Rows with AVG</a:t>
            </a:r>
            <a:endParaRPr lang="en-US" sz="4400" i="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1000" y="2286000"/>
            <a:ext cx="8412480" cy="246221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scene3d>
            <a:camera prst="legacyPerspectiv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eaLnBrk="0" hangingPunct="0">
              <a:spcBef>
                <a:spcPct val="30000"/>
              </a:spcBef>
            </a:pPr>
            <a:r>
              <a:rPr lang="en-US" sz="2400" dirty="0" smtClean="0">
                <a:latin typeface="Arial Black" pitchFamily="34" charset="0"/>
              </a:rPr>
              <a:t>PROC SQL;</a:t>
            </a:r>
            <a:endParaRPr lang="en-US" sz="2400" dirty="0">
              <a:latin typeface="Arial Black" pitchFamily="34" charset="0"/>
            </a:endParaRPr>
          </a:p>
          <a:p>
            <a:pPr eaLnBrk="0" hangingPunct="0">
              <a:spcBef>
                <a:spcPct val="30000"/>
              </a:spcBef>
            </a:pPr>
            <a:r>
              <a:rPr lang="en-US" sz="2400" dirty="0">
                <a:latin typeface="Arial Black" pitchFamily="34" charset="0"/>
              </a:rPr>
              <a:t>  SELECT </a:t>
            </a:r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AVG(LENGTH)</a:t>
            </a:r>
            <a:r>
              <a:rPr lang="en-US" sz="2400" dirty="0" smtClean="0">
                <a:latin typeface="Arial Black" pitchFamily="34" charset="0"/>
              </a:rPr>
              <a:t> AS </a:t>
            </a:r>
            <a:r>
              <a:rPr lang="en-US" sz="2400" dirty="0" err="1" smtClean="0">
                <a:latin typeface="Arial Black" pitchFamily="34" charset="0"/>
              </a:rPr>
              <a:t>Avg_Movie_Length</a:t>
            </a:r>
            <a:endParaRPr lang="en-US" sz="2400" dirty="0">
              <a:latin typeface="Arial Black" pitchFamily="34" charset="0"/>
            </a:endParaRPr>
          </a:p>
          <a:p>
            <a:pPr eaLnBrk="0" hangingPunct="0">
              <a:spcBef>
                <a:spcPct val="30000"/>
              </a:spcBef>
            </a:pPr>
            <a:r>
              <a:rPr lang="en-US" sz="2400" dirty="0">
                <a:latin typeface="Arial Black" pitchFamily="34" charset="0"/>
              </a:rPr>
              <a:t>   </a:t>
            </a:r>
            <a:r>
              <a:rPr lang="en-US" sz="2400" dirty="0" smtClean="0">
                <a:latin typeface="Arial Black" pitchFamily="34" charset="0"/>
              </a:rPr>
              <a:t> FROM MOVIES</a:t>
            </a:r>
            <a:endParaRPr lang="en-US" sz="2400" dirty="0">
              <a:latin typeface="Arial Black" pitchFamily="34" charset="0"/>
            </a:endParaRPr>
          </a:p>
          <a:p>
            <a:pPr eaLnBrk="0" hangingPunct="0">
              <a:spcBef>
                <a:spcPct val="30000"/>
              </a:spcBef>
            </a:pPr>
            <a:r>
              <a:rPr lang="en-US" sz="2400" dirty="0">
                <a:latin typeface="Arial Black" pitchFamily="34" charset="0"/>
              </a:rPr>
              <a:t>   </a:t>
            </a:r>
            <a:r>
              <a:rPr lang="en-US" sz="2400" dirty="0" smtClean="0">
                <a:latin typeface="Arial Black" pitchFamily="34" charset="0"/>
              </a:rPr>
              <a:t>   WHERE UPCASE(CATEGORY) IN (“COMEDY”); </a:t>
            </a:r>
            <a:endParaRPr lang="en-US" sz="2400" dirty="0">
              <a:latin typeface="Arial Black" pitchFamily="34" charset="0"/>
            </a:endParaRPr>
          </a:p>
          <a:p>
            <a:pPr eaLnBrk="0" hangingPunct="0">
              <a:spcBef>
                <a:spcPct val="30000"/>
              </a:spcBef>
            </a:pPr>
            <a:r>
              <a:rPr lang="en-US" sz="2400" dirty="0">
                <a:latin typeface="Arial Black" pitchFamily="34" charset="0"/>
              </a:rPr>
              <a:t>QUIT;</a:t>
            </a:r>
            <a:endParaRPr lang="en-US" sz="24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57200" y="914400"/>
            <a:ext cx="8229600" cy="1200329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just" eaLnBrk="0" hangingPunct="0">
              <a:spcBef>
                <a:spcPct val="500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  <a:sym typeface="Monotype Sorts" pitchFamily="2" charset="2"/>
              </a:rPr>
              <a:t>The SQL procedure can 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  <a:sym typeface="Monotype Sorts" pitchFamily="2" charset="2"/>
              </a:rPr>
              <a:t>be used to produce 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  <a:sym typeface="Monotype Sorts" pitchFamily="2" charset="2"/>
              </a:rPr>
              <a:t>a single 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  <a:sym typeface="Monotype Sorts" pitchFamily="2" charset="2"/>
              </a:rPr>
              <a:t>aggregate value 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  <a:sym typeface="Monotype Sorts" pitchFamily="2" charset="2"/>
              </a:rPr>
              <a:t>by summarizing data down rows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  <a:sym typeface="Monotype Sorts" pitchFamily="2" charset="2"/>
              </a:rPr>
              <a:t>. Using the</a:t>
            </a:r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AVG function </a:t>
            </a:r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produces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the average movie length for all “Comedy” movies.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7072" y="2797792"/>
            <a:ext cx="8595360" cy="54864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5256" y="5713170"/>
            <a:ext cx="1828800" cy="114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81000" y="0"/>
            <a:ext cx="87630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4400" dirty="0" smtClean="0">
                <a:solidFill>
                  <a:srgbClr val="C00000"/>
                </a:solidFill>
                <a:latin typeface="Impact" pitchFamily="34" charset="0"/>
              </a:rPr>
              <a:t>Summarizing Across Columns</a:t>
            </a:r>
            <a:endParaRPr lang="en-US" sz="4400" i="0" dirty="0">
              <a:solidFill>
                <a:srgbClr val="C00000"/>
              </a:solidFill>
              <a:latin typeface="Impact" pitchFamily="34" charset="0"/>
            </a:endParaRPr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96" y="5677914"/>
            <a:ext cx="1828800" cy="1144830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67352" y="2286000"/>
            <a:ext cx="8412480" cy="3022366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scene3d>
            <a:camera prst="legacyPerspectiv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eaLnBrk="0" hangingPunct="0">
              <a:spcBef>
                <a:spcPct val="30000"/>
              </a:spcBef>
            </a:pPr>
            <a:r>
              <a:rPr lang="en-US" sz="2400" dirty="0" smtClean="0">
                <a:latin typeface="Arial Black" pitchFamily="34" charset="0"/>
              </a:rPr>
              <a:t>PROC SQL;</a:t>
            </a:r>
          </a:p>
          <a:p>
            <a:pPr eaLnBrk="0" hangingPunct="0">
              <a:spcBef>
                <a:spcPct val="30000"/>
              </a:spcBef>
            </a:pPr>
            <a:r>
              <a:rPr lang="en-US" sz="2400" dirty="0" smtClean="0">
                <a:latin typeface="Arial Black" pitchFamily="34" charset="0"/>
              </a:rPr>
              <a:t> SELECT </a:t>
            </a:r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MAX</a:t>
            </a:r>
            <a:r>
              <a:rPr lang="en-US" sz="2400" dirty="0" smtClean="0">
                <a:solidFill>
                  <a:srgbClr val="C00000"/>
                </a:solidFill>
                <a:latin typeface="Arial Black" pitchFamily="34" charset="0"/>
              </a:rPr>
              <a:t>(LENGTH)</a:t>
            </a:r>
            <a:r>
              <a:rPr lang="en-US" sz="2400" dirty="0" smtClean="0">
                <a:latin typeface="Arial Black" pitchFamily="34" charset="0"/>
              </a:rPr>
              <a:t> AS </a:t>
            </a:r>
            <a:r>
              <a:rPr lang="en-US" sz="2400" dirty="0" err="1" smtClean="0">
                <a:latin typeface="Arial Black" pitchFamily="34" charset="0"/>
              </a:rPr>
              <a:t>Longest_Movie</a:t>
            </a:r>
            <a:r>
              <a:rPr lang="en-US" sz="2400" dirty="0" smtClean="0">
                <a:latin typeface="Arial Black" pitchFamily="34" charset="0"/>
              </a:rPr>
              <a:t>,</a:t>
            </a:r>
          </a:p>
          <a:p>
            <a:pPr eaLnBrk="0" hangingPunct="0">
              <a:spcBef>
                <a:spcPct val="30000"/>
              </a:spcBef>
            </a:pPr>
            <a:r>
              <a:rPr lang="en-US" sz="2400" dirty="0">
                <a:latin typeface="Arial Black" pitchFamily="34" charset="0"/>
              </a:rPr>
              <a:t> </a:t>
            </a:r>
            <a:r>
              <a:rPr lang="en-US" sz="2400" dirty="0" smtClean="0">
                <a:latin typeface="Arial Black" pitchFamily="34" charset="0"/>
              </a:rPr>
              <a:t>              </a:t>
            </a:r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MAX</a:t>
            </a:r>
            <a:r>
              <a:rPr lang="en-US" sz="2400" dirty="0" smtClean="0">
                <a:solidFill>
                  <a:srgbClr val="C00000"/>
                </a:solidFill>
                <a:latin typeface="Arial Black" pitchFamily="34" charset="0"/>
              </a:rPr>
              <a:t>(LENGTH) – LENGTH</a:t>
            </a:r>
            <a:r>
              <a:rPr lang="en-US" sz="2400" dirty="0" smtClean="0">
                <a:latin typeface="Arial Black" pitchFamily="34" charset="0"/>
              </a:rPr>
              <a:t> </a:t>
            </a:r>
          </a:p>
          <a:p>
            <a:pPr eaLnBrk="0" hangingPunct="0">
              <a:spcBef>
                <a:spcPct val="30000"/>
              </a:spcBef>
            </a:pPr>
            <a:r>
              <a:rPr lang="en-US" sz="2400" dirty="0">
                <a:latin typeface="Arial Black" pitchFamily="34" charset="0"/>
              </a:rPr>
              <a:t> </a:t>
            </a:r>
            <a:r>
              <a:rPr lang="en-US" sz="2400" dirty="0" smtClean="0">
                <a:latin typeface="Arial Black" pitchFamily="34" charset="0"/>
              </a:rPr>
              <a:t>        AS Difference</a:t>
            </a:r>
            <a:endParaRPr lang="en-US" sz="2400" dirty="0">
              <a:latin typeface="Arial Black" pitchFamily="34" charset="0"/>
            </a:endParaRPr>
          </a:p>
          <a:p>
            <a:pPr eaLnBrk="0" hangingPunct="0">
              <a:spcBef>
                <a:spcPct val="30000"/>
              </a:spcBef>
            </a:pPr>
            <a:r>
              <a:rPr lang="en-US" sz="2400" dirty="0">
                <a:latin typeface="Arial Black" pitchFamily="34" charset="0"/>
              </a:rPr>
              <a:t>  </a:t>
            </a:r>
            <a:r>
              <a:rPr lang="en-US" sz="2400" dirty="0" smtClean="0">
                <a:latin typeface="Arial Black" pitchFamily="34" charset="0"/>
              </a:rPr>
              <a:t>  FROM MOVIES;</a:t>
            </a:r>
            <a:endParaRPr lang="en-US" sz="2400" dirty="0">
              <a:latin typeface="Arial Black" pitchFamily="34" charset="0"/>
            </a:endParaRPr>
          </a:p>
          <a:p>
            <a:pPr eaLnBrk="0" hangingPunct="0">
              <a:spcBef>
                <a:spcPct val="30000"/>
              </a:spcBef>
            </a:pPr>
            <a:r>
              <a:rPr lang="en-US" sz="2400" dirty="0" smtClean="0">
                <a:latin typeface="Arial Black" pitchFamily="34" charset="0"/>
              </a:rPr>
              <a:t>QUIT;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12760" y="914400"/>
            <a:ext cx="8503920" cy="118872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eaLnBrk="0" hangingPunct="0">
              <a:spcBef>
                <a:spcPct val="500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  <a:sym typeface="Monotype Sorts" pitchFamily="2" charset="2"/>
              </a:rPr>
              <a:t>SQL can be used to summarize data across columns. Using the</a:t>
            </a:r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 MAX function, the longest movie length is determined and then the difference between the maximum and current movie length.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1152" y="2804160"/>
            <a:ext cx="8595360" cy="100584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446520" y="3964900"/>
            <a:ext cx="2468880" cy="28931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 </a:t>
            </a:r>
            <a:r>
              <a:rPr lang="en-US" sz="1400" b="1" u="sng" dirty="0" err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Longest_Movie</a:t>
            </a:r>
            <a:r>
              <a:rPr lang="en-US" sz="1400" b="1" u="sng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Difference</a:t>
            </a:r>
          </a:p>
          <a:p>
            <a:pPr eaLnBrk="0" hangingPunct="0"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194                  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</a:t>
            </a:r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17</a:t>
            </a:r>
          </a:p>
          <a:p>
            <a:pPr eaLnBrk="0" hangingPunct="0"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194              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</a:t>
            </a:r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91</a:t>
            </a:r>
          </a:p>
          <a:p>
            <a:pPr eaLnBrk="0" hangingPunct="0"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194                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</a:t>
            </a:r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97</a:t>
            </a:r>
          </a:p>
          <a:p>
            <a:pPr eaLnBrk="0" hangingPunct="0"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194    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       </a:t>
            </a:r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78</a:t>
            </a:r>
          </a:p>
          <a:p>
            <a:pPr eaLnBrk="0" hangingPunct="0"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194      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     64</a:t>
            </a:r>
          </a:p>
          <a:p>
            <a:pPr eaLnBrk="0" hangingPunct="0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  </a:t>
            </a:r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…            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 …</a:t>
            </a:r>
            <a:endParaRPr lang="en-US" sz="14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 eaLnBrk="0" hangingPunct="0"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194    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       </a:t>
            </a:r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76</a:t>
            </a:r>
          </a:p>
          <a:p>
            <a:pPr eaLnBrk="0" hangingPunct="0"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194      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     </a:t>
            </a:r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70</a:t>
            </a:r>
          </a:p>
          <a:p>
            <a:pPr eaLnBrk="0" hangingPunct="0"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194        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   </a:t>
            </a:r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59</a:t>
            </a:r>
          </a:p>
          <a:p>
            <a:pPr eaLnBrk="0" hangingPunct="0"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194          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 </a:t>
            </a:r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86</a:t>
            </a:r>
          </a:p>
          <a:p>
            <a:pPr eaLnBrk="0" hangingPunct="0"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194            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</a:t>
            </a:r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93</a:t>
            </a:r>
          </a:p>
          <a:p>
            <a:pPr eaLnBrk="0" hangingPunct="0"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194              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</a:t>
            </a:r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0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1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81000" y="0"/>
            <a:ext cx="87630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4400" dirty="0" smtClean="0">
                <a:solidFill>
                  <a:srgbClr val="C00000"/>
                </a:solidFill>
                <a:latin typeface="Impact" pitchFamily="34" charset="0"/>
              </a:rPr>
              <a:t>Using the CALCULATED Keyword</a:t>
            </a:r>
            <a:endParaRPr lang="en-US" sz="4400" i="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67352" y="2286000"/>
            <a:ext cx="8412480" cy="3022366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scene3d>
            <a:camera prst="legacyPerspectiv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eaLnBrk="0" hangingPunct="0">
              <a:spcBef>
                <a:spcPct val="30000"/>
              </a:spcBef>
            </a:pPr>
            <a:r>
              <a:rPr lang="en-US" sz="2400" dirty="0" smtClean="0">
                <a:latin typeface="Arial Black" pitchFamily="34" charset="0"/>
              </a:rPr>
              <a:t>PROC SQL;</a:t>
            </a:r>
          </a:p>
          <a:p>
            <a:pPr eaLnBrk="0" hangingPunct="0">
              <a:spcBef>
                <a:spcPct val="30000"/>
              </a:spcBef>
            </a:pPr>
            <a:r>
              <a:rPr lang="en-US" sz="2400" dirty="0" smtClean="0">
                <a:latin typeface="Arial Black" pitchFamily="34" charset="0"/>
              </a:rPr>
              <a:t> SELECT </a:t>
            </a:r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MAX</a:t>
            </a:r>
            <a:r>
              <a:rPr lang="en-US" sz="2400" dirty="0" smtClean="0">
                <a:solidFill>
                  <a:srgbClr val="C00000"/>
                </a:solidFill>
                <a:latin typeface="Arial Black" pitchFamily="34" charset="0"/>
              </a:rPr>
              <a:t>(LENGTH)</a:t>
            </a:r>
            <a:r>
              <a:rPr lang="en-US" sz="2400" dirty="0" smtClean="0">
                <a:latin typeface="Arial Black" pitchFamily="34" charset="0"/>
              </a:rPr>
              <a:t> AS </a:t>
            </a:r>
            <a:r>
              <a:rPr lang="en-US" sz="2400" dirty="0" err="1" smtClean="0">
                <a:latin typeface="Arial Black" pitchFamily="34" charset="0"/>
              </a:rPr>
              <a:t>Longest_Movie</a:t>
            </a:r>
            <a:r>
              <a:rPr lang="en-US" sz="2400" dirty="0" smtClean="0">
                <a:latin typeface="Arial Black" pitchFamily="34" charset="0"/>
              </a:rPr>
              <a:t>,</a:t>
            </a:r>
          </a:p>
          <a:p>
            <a:pPr eaLnBrk="0" hangingPunct="0">
              <a:spcBef>
                <a:spcPct val="30000"/>
              </a:spcBef>
            </a:pPr>
            <a:r>
              <a:rPr lang="en-US" sz="2400" dirty="0">
                <a:latin typeface="Arial Black" pitchFamily="34" charset="0"/>
              </a:rPr>
              <a:t> </a:t>
            </a:r>
            <a:r>
              <a:rPr lang="en-US" sz="2400" dirty="0" smtClean="0">
                <a:latin typeface="Arial Black" pitchFamily="34" charset="0"/>
              </a:rPr>
              <a:t>     </a:t>
            </a:r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CALCULATED</a:t>
            </a:r>
            <a:r>
              <a:rPr lang="en-US" sz="24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 Black" pitchFamily="34" charset="0"/>
              </a:rPr>
              <a:t>Longest_Movie</a:t>
            </a:r>
            <a:r>
              <a:rPr lang="en-US" sz="2400" dirty="0" smtClean="0">
                <a:solidFill>
                  <a:srgbClr val="C00000"/>
                </a:solidFill>
                <a:latin typeface="Arial Black" pitchFamily="34" charset="0"/>
              </a:rPr>
              <a:t> – LENGTH</a:t>
            </a:r>
            <a:endParaRPr lang="en-US" sz="2400" dirty="0" smtClean="0">
              <a:latin typeface="Arial Black" pitchFamily="34" charset="0"/>
            </a:endParaRPr>
          </a:p>
          <a:p>
            <a:pPr eaLnBrk="0" hangingPunct="0">
              <a:spcBef>
                <a:spcPct val="30000"/>
              </a:spcBef>
            </a:pPr>
            <a:r>
              <a:rPr lang="en-US" sz="240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Arial Black" pitchFamily="34" charset="0"/>
              </a:rPr>
              <a:t>              </a:t>
            </a:r>
            <a:r>
              <a:rPr lang="en-US" sz="2400" dirty="0" smtClean="0">
                <a:latin typeface="Arial Black" pitchFamily="34" charset="0"/>
              </a:rPr>
              <a:t>AS Difference</a:t>
            </a:r>
            <a:endParaRPr lang="en-US" sz="2400" dirty="0">
              <a:latin typeface="Arial Black" pitchFamily="34" charset="0"/>
            </a:endParaRPr>
          </a:p>
          <a:p>
            <a:pPr eaLnBrk="0" hangingPunct="0">
              <a:spcBef>
                <a:spcPct val="30000"/>
              </a:spcBef>
            </a:pPr>
            <a:r>
              <a:rPr lang="en-US" sz="2400" dirty="0">
                <a:latin typeface="Arial Black" pitchFamily="34" charset="0"/>
              </a:rPr>
              <a:t>  </a:t>
            </a:r>
            <a:r>
              <a:rPr lang="en-US" sz="2400" dirty="0" smtClean="0">
                <a:latin typeface="Arial Black" pitchFamily="34" charset="0"/>
              </a:rPr>
              <a:t>  FROM MOVIES;</a:t>
            </a:r>
          </a:p>
          <a:p>
            <a:pPr eaLnBrk="0" hangingPunct="0">
              <a:spcBef>
                <a:spcPct val="30000"/>
              </a:spcBef>
            </a:pPr>
            <a:r>
              <a:rPr lang="en-US" sz="2400" dirty="0" smtClean="0">
                <a:latin typeface="Arial Black" pitchFamily="34" charset="0"/>
              </a:rPr>
              <a:t>QUIT;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04800" y="914400"/>
            <a:ext cx="8503920" cy="118872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eaLnBrk="0" hangingPunct="0">
              <a:spcBef>
                <a:spcPct val="500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  <a:sym typeface="Monotype Sorts" pitchFamily="2" charset="2"/>
              </a:rPr>
              <a:t>To avoid having to compute the MAX function a second time, the CALCULATED keyword is used to determine </a:t>
            </a:r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the difference between the maximum and current movie length.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1152" y="2804160"/>
            <a:ext cx="8595360" cy="100584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446520" y="3964900"/>
            <a:ext cx="2468880" cy="28931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 </a:t>
            </a:r>
            <a:r>
              <a:rPr lang="en-US" sz="1400" b="1" u="sng" dirty="0" err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Longest_Movie</a:t>
            </a:r>
            <a:r>
              <a:rPr lang="en-US" sz="1400" b="1" u="sng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Difference</a:t>
            </a:r>
          </a:p>
          <a:p>
            <a:pPr eaLnBrk="0" hangingPunct="0"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194                  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</a:t>
            </a:r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17</a:t>
            </a:r>
          </a:p>
          <a:p>
            <a:pPr eaLnBrk="0" hangingPunct="0"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194              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</a:t>
            </a:r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91</a:t>
            </a:r>
          </a:p>
          <a:p>
            <a:pPr eaLnBrk="0" hangingPunct="0"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194                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</a:t>
            </a:r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97</a:t>
            </a:r>
          </a:p>
          <a:p>
            <a:pPr eaLnBrk="0" hangingPunct="0"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194    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       </a:t>
            </a:r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78</a:t>
            </a:r>
          </a:p>
          <a:p>
            <a:pPr eaLnBrk="0" hangingPunct="0"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194      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     64</a:t>
            </a:r>
          </a:p>
          <a:p>
            <a:pPr eaLnBrk="0" hangingPunct="0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  </a:t>
            </a:r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…            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 …</a:t>
            </a:r>
            <a:endParaRPr lang="en-US" sz="14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 eaLnBrk="0" hangingPunct="0"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194    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       </a:t>
            </a:r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76</a:t>
            </a:r>
          </a:p>
          <a:p>
            <a:pPr eaLnBrk="0" hangingPunct="0"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194      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     </a:t>
            </a:r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70</a:t>
            </a:r>
          </a:p>
          <a:p>
            <a:pPr eaLnBrk="0" hangingPunct="0"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194        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   </a:t>
            </a:r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59</a:t>
            </a:r>
          </a:p>
          <a:p>
            <a:pPr eaLnBrk="0" hangingPunct="0"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194          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 </a:t>
            </a:r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86</a:t>
            </a:r>
          </a:p>
          <a:p>
            <a:pPr eaLnBrk="0" hangingPunct="0"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194            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</a:t>
            </a:r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93</a:t>
            </a:r>
          </a:p>
          <a:p>
            <a:pPr eaLnBrk="0" hangingPunct="0"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194              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</a:t>
            </a:r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0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</p:txBody>
      </p:sp>
      <p:pic>
        <p:nvPicPr>
          <p:cNvPr id="15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5256" y="5713170"/>
            <a:ext cx="1828800" cy="114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6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1749</Words>
  <Application>Microsoft Office PowerPoint</Application>
  <PresentationFormat>On-screen Show (4:3)</PresentationFormat>
  <Paragraphs>335</Paragraphs>
  <Slides>41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4" baseType="lpstr">
      <vt:lpstr>Arial</vt:lpstr>
      <vt:lpstr>Times New Roman</vt:lpstr>
      <vt:lpstr>Wingdings</vt:lpstr>
      <vt:lpstr>Calibri</vt:lpstr>
      <vt:lpstr>Courier New</vt:lpstr>
      <vt:lpstr>Franklin Gothic Heavy</vt:lpstr>
      <vt:lpstr>Verdana</vt:lpstr>
      <vt:lpstr>Monotype Sorts</vt:lpstr>
      <vt:lpstr>Impact</vt:lpstr>
      <vt:lpstr>Arial Black</vt:lpstr>
      <vt:lpstr>MS Mincho</vt:lpstr>
      <vt:lpstr>Office Theme</vt:lpstr>
      <vt:lpstr>ClipArt</vt:lpstr>
      <vt:lpstr>Five Little Known, But Highly Valuable, PROC SQL Programming Techniques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Five Little Known, But Highly Valuable, PROC SQL Programming Techniques</dc:title>
  <dc:subject>50-minute Presentation</dc:subject>
  <dc:creator>Kirk Paul Lafler</dc:creator>
  <cp:keywords>SAS, SQL, PROC SQL, SQL procedure, query, logic, case, case expression, view, index, join, joins, inner join, outer join, Lafler, Kirk Lafler, Kirk Paul Lafler, @sasNerd</cp:keywords>
  <cp:lastModifiedBy>Kirk Paul Lafler</cp:lastModifiedBy>
  <cp:revision>175</cp:revision>
  <dcterms:created xsi:type="dcterms:W3CDTF">2011-08-19T22:55:27Z</dcterms:created>
  <dcterms:modified xsi:type="dcterms:W3CDTF">2016-06-07T03:50:25Z</dcterms:modified>
</cp:coreProperties>
</file>