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93" r:id="rId2"/>
    <p:sldId id="811" r:id="rId3"/>
    <p:sldId id="925" r:id="rId4"/>
    <p:sldId id="880" r:id="rId5"/>
    <p:sldId id="921" r:id="rId6"/>
    <p:sldId id="812" r:id="rId7"/>
    <p:sldId id="928" r:id="rId8"/>
    <p:sldId id="905" r:id="rId9"/>
    <p:sldId id="906" r:id="rId10"/>
    <p:sldId id="907" r:id="rId11"/>
    <p:sldId id="904" r:id="rId12"/>
    <p:sldId id="908" r:id="rId13"/>
    <p:sldId id="909" r:id="rId14"/>
    <p:sldId id="910" r:id="rId15"/>
    <p:sldId id="797" r:id="rId16"/>
    <p:sldId id="911" r:id="rId17"/>
    <p:sldId id="912" r:id="rId18"/>
    <p:sldId id="926" r:id="rId19"/>
    <p:sldId id="914" r:id="rId20"/>
    <p:sldId id="927" r:id="rId21"/>
    <p:sldId id="916" r:id="rId22"/>
    <p:sldId id="917" r:id="rId23"/>
    <p:sldId id="918" r:id="rId24"/>
    <p:sldId id="919" r:id="rId25"/>
    <p:sldId id="920" r:id="rId26"/>
    <p:sldId id="924" r:id="rId27"/>
    <p:sldId id="792" r:id="rId28"/>
  </p:sldIdLst>
  <p:sldSz cx="9144000" cy="6858000" type="screen4x3"/>
  <p:notesSz cx="7102475" cy="9388475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Main slides" id="{F8F4A180-930F-494D-8371-9B56F4EFA464}">
          <p14:sldIdLst>
            <p14:sldId id="793"/>
            <p14:sldId id="811"/>
            <p14:sldId id="925"/>
            <p14:sldId id="880"/>
            <p14:sldId id="921"/>
            <p14:sldId id="812"/>
            <p14:sldId id="928"/>
            <p14:sldId id="905"/>
            <p14:sldId id="906"/>
            <p14:sldId id="907"/>
            <p14:sldId id="904"/>
            <p14:sldId id="908"/>
            <p14:sldId id="909"/>
            <p14:sldId id="910"/>
            <p14:sldId id="797"/>
            <p14:sldId id="911"/>
            <p14:sldId id="912"/>
            <p14:sldId id="926"/>
            <p14:sldId id="914"/>
            <p14:sldId id="927"/>
            <p14:sldId id="916"/>
            <p14:sldId id="917"/>
            <p14:sldId id="918"/>
            <p14:sldId id="919"/>
            <p14:sldId id="920"/>
            <p14:sldId id="924"/>
            <p14:sldId id="7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E0A"/>
    <a:srgbClr val="18181C"/>
    <a:srgbClr val="60828E"/>
    <a:srgbClr val="F6F6F6"/>
    <a:srgbClr val="DFDFDF"/>
    <a:srgbClr val="E8E8E8"/>
    <a:srgbClr val="E3E3E3"/>
    <a:srgbClr val="0B151F"/>
    <a:srgbClr val="0B0D12"/>
    <a:srgbClr val="0506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3" autoAdjust="0"/>
    <p:restoredTop sz="99032" autoAdjust="0"/>
  </p:normalViewPr>
  <p:slideViewPr>
    <p:cSldViewPr snapToGrid="0" showGuides="1">
      <p:cViewPr>
        <p:scale>
          <a:sx n="70" d="100"/>
          <a:sy n="70" d="100"/>
        </p:scale>
        <p:origin x="-480" y="420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51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pPr/>
              <a:t>7/16/2016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3435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51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33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In normal table, you</a:t>
            </a:r>
            <a:r>
              <a:rPr lang="en-US" altLang="en-US" baseline="0" dirty="0"/>
              <a:t> can have two race variables.  </a:t>
            </a: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590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273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9604" indent="-292155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68623" indent="-233725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36072" indent="-233725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103522" indent="-233725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70971" indent="-23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38419" indent="-23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505869" indent="-23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73317" indent="-23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678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669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852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Emphasize</a:t>
            </a:r>
            <a:r>
              <a:rPr lang="en-US" altLang="en-US" baseline="0" dirty="0"/>
              <a:t> about results element since we will see this data. </a:t>
            </a: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355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Emphasize</a:t>
            </a:r>
            <a:r>
              <a:rPr lang="en-US" altLang="en-US" baseline="0" dirty="0"/>
              <a:t> about results element since we will see this data. </a:t>
            </a: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046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“</a:t>
            </a:r>
            <a:r>
              <a:rPr lang="en-US" altLang="en-US" dirty="0" err="1"/>
              <a:t>respmap.map</a:t>
            </a:r>
            <a:r>
              <a:rPr lang="en-US" altLang="en-US" dirty="0"/>
              <a:t>”</a:t>
            </a:r>
            <a:r>
              <a:rPr lang="en-US" altLang="en-US" baseline="0" dirty="0"/>
              <a:t> file</a:t>
            </a:r>
            <a:r>
              <a:rPr lang="en-US" altLang="en-US" dirty="0"/>
              <a:t> is created.</a:t>
            </a:r>
            <a:r>
              <a:rPr lang="en-US" altLang="en-US" baseline="0" dirty="0"/>
              <a:t>   XML mapper to create map file.  </a:t>
            </a: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85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308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476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590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err="1"/>
              <a:t>eProtoco</a:t>
            </a:r>
            <a:r>
              <a:rPr lang="en-US" altLang="en-US" baseline="0" dirty="0"/>
              <a:t> system, but it could be CDR. </a:t>
            </a: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148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623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216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Drag and</a:t>
            </a:r>
            <a:r>
              <a:rPr lang="en-US" b="1" baseline="0" dirty="0"/>
              <a:t> drop your image in the </a:t>
            </a:r>
            <a:r>
              <a:rPr lang="en-US" b="1" baseline="0" dirty="0" err="1"/>
              <a:t>backgroud</a:t>
            </a:r>
            <a:r>
              <a:rPr lang="en-US" b="1" baseline="0" dirty="0"/>
              <a:t> placeholder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b="1" baseline="0" dirty="0"/>
              <a:t>Click right and send to back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Adjust the colored</a:t>
            </a:r>
            <a:r>
              <a:rPr lang="en-US" b="1" baseline="0" dirty="0"/>
              <a:t> layer to fit the full screen.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343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871" indent="-28572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2879" indent="-22857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031" indent="-22857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182" indent="-22857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333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486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8637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5789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54AA7-4EEC-4F44-A230-CC92112C007B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871" indent="-28572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2879" indent="-22857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031" indent="-22857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182" indent="-22857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333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486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8637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5789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54AA7-4EEC-4F44-A230-CC92112C007B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443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Schema-agnostic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NoSQL database does not require a fixed schema for data loading.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Any data structure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Unstructured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Semi-structured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Structured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Scalable </a:t>
            </a:r>
            <a:r>
              <a:rPr lang="en-US" altLang="en-US" sz="2400" dirty="0"/>
              <a:t>: It scares out horizontally by adding commodity hardware rather than by </a:t>
            </a:r>
            <a:r>
              <a:rPr lang="en-US" altLang="en-US" sz="2400" dirty="0" err="1"/>
              <a:t>scalling</a:t>
            </a:r>
            <a:r>
              <a:rPr lang="en-US" altLang="en-US" sz="2400" dirty="0"/>
              <a:t> up vertically. </a:t>
            </a: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03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60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51191" indent="-288919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55680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17951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80223" indent="-231136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42495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3004766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67038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929309" indent="-2311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838FE2-B538-4075-8784-861CCD0CF20F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74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35572" indent="-235572" defTabSz="942289"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69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2" y="517294"/>
            <a:ext cx="7840133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1306922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95000"/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2" y="124176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37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+ image concept">
    <p:bg>
      <p:bgPr>
        <a:solidFill>
          <a:srgbClr val="0E11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-1772046" y="0"/>
            <a:ext cx="14716047" cy="7200000"/>
          </a:xfrm>
          <a:custGeom>
            <a:avLst/>
            <a:gdLst/>
            <a:ahLst/>
            <a:cxnLst/>
            <a:rect l="l" t="t" r="r" b="b"/>
            <a:pathLst>
              <a:path w="9025691" h="3311939">
                <a:moveTo>
                  <a:pt x="6897166" y="1020279"/>
                </a:moveTo>
                <a:cubicBezTo>
                  <a:pt x="7263577" y="1030260"/>
                  <a:pt x="7620805" y="1116856"/>
                  <a:pt x="7958384" y="1246156"/>
                </a:cubicBezTo>
                <a:cubicBezTo>
                  <a:pt x="8338051" y="1391563"/>
                  <a:pt x="8698190" y="1592854"/>
                  <a:pt x="9025691" y="1846914"/>
                </a:cubicBezTo>
                <a:cubicBezTo>
                  <a:pt x="8578516" y="1844657"/>
                  <a:pt x="8138872" y="1962229"/>
                  <a:pt x="7752510" y="2187487"/>
                </a:cubicBezTo>
                <a:cubicBezTo>
                  <a:pt x="7454300" y="2361374"/>
                  <a:pt x="7196261" y="2595014"/>
                  <a:pt x="6906977" y="2783086"/>
                </a:cubicBezTo>
                <a:cubicBezTo>
                  <a:pt x="6351286" y="3144186"/>
                  <a:pt x="5698794" y="3327745"/>
                  <a:pt x="5036260" y="3310872"/>
                </a:cubicBezTo>
                <a:cubicBezTo>
                  <a:pt x="4290317" y="3291850"/>
                  <a:pt x="3572549" y="3021025"/>
                  <a:pt x="3000119" y="2542353"/>
                </a:cubicBezTo>
                <a:cubicBezTo>
                  <a:pt x="3325946" y="2524191"/>
                  <a:pt x="3645357" y="2451863"/>
                  <a:pt x="3945799" y="2329347"/>
                </a:cubicBezTo>
                <a:cubicBezTo>
                  <a:pt x="4240383" y="2209196"/>
                  <a:pt x="4513207" y="2042187"/>
                  <a:pt x="4776268" y="1860348"/>
                </a:cubicBezTo>
                <a:cubicBezTo>
                  <a:pt x="5001390" y="1704623"/>
                  <a:pt x="5219259" y="1538045"/>
                  <a:pt x="5456656" y="1401558"/>
                </a:cubicBezTo>
                <a:cubicBezTo>
                  <a:pt x="5849155" y="1175978"/>
                  <a:pt x="6287124" y="1036159"/>
                  <a:pt x="6739600" y="1020791"/>
                </a:cubicBezTo>
                <a:cubicBezTo>
                  <a:pt x="6792289" y="1018991"/>
                  <a:pt x="6844821" y="1018853"/>
                  <a:pt x="6897166" y="1020279"/>
                </a:cubicBezTo>
                <a:close/>
                <a:moveTo>
                  <a:pt x="4450137" y="81348"/>
                </a:moveTo>
                <a:cubicBezTo>
                  <a:pt x="4816548" y="91329"/>
                  <a:pt x="5173776" y="177925"/>
                  <a:pt x="5511355" y="307225"/>
                </a:cubicBezTo>
                <a:cubicBezTo>
                  <a:pt x="5891022" y="452632"/>
                  <a:pt x="6251161" y="653923"/>
                  <a:pt x="6578662" y="907983"/>
                </a:cubicBezTo>
                <a:cubicBezTo>
                  <a:pt x="6131487" y="905726"/>
                  <a:pt x="5691843" y="1023298"/>
                  <a:pt x="5305481" y="1248556"/>
                </a:cubicBezTo>
                <a:cubicBezTo>
                  <a:pt x="5007271" y="1422443"/>
                  <a:pt x="4749232" y="1656083"/>
                  <a:pt x="4459948" y="1844155"/>
                </a:cubicBezTo>
                <a:cubicBezTo>
                  <a:pt x="3904257" y="2205255"/>
                  <a:pt x="3251765" y="2388814"/>
                  <a:pt x="2589231" y="2371941"/>
                </a:cubicBezTo>
                <a:cubicBezTo>
                  <a:pt x="1843288" y="2352919"/>
                  <a:pt x="1125519" y="2082094"/>
                  <a:pt x="553090" y="1603422"/>
                </a:cubicBezTo>
                <a:cubicBezTo>
                  <a:pt x="878917" y="1585260"/>
                  <a:pt x="1198328" y="1512932"/>
                  <a:pt x="1498770" y="1390416"/>
                </a:cubicBezTo>
                <a:cubicBezTo>
                  <a:pt x="1793354" y="1270265"/>
                  <a:pt x="2066178" y="1103256"/>
                  <a:pt x="2329239" y="921417"/>
                </a:cubicBezTo>
                <a:cubicBezTo>
                  <a:pt x="2554361" y="765692"/>
                  <a:pt x="2772230" y="599114"/>
                  <a:pt x="3009627" y="462626"/>
                </a:cubicBezTo>
                <a:cubicBezTo>
                  <a:pt x="3402126" y="237047"/>
                  <a:pt x="3840095" y="97228"/>
                  <a:pt x="4292571" y="81860"/>
                </a:cubicBezTo>
                <a:cubicBezTo>
                  <a:pt x="4345260" y="80059"/>
                  <a:pt x="4397792" y="79922"/>
                  <a:pt x="4450137" y="81348"/>
                </a:cubicBezTo>
                <a:close/>
                <a:moveTo>
                  <a:pt x="587365" y="417"/>
                </a:moveTo>
                <a:cubicBezTo>
                  <a:pt x="707673" y="-2472"/>
                  <a:pt x="828084" y="9663"/>
                  <a:pt x="945725" y="36672"/>
                </a:cubicBezTo>
                <a:cubicBezTo>
                  <a:pt x="1282941" y="114102"/>
                  <a:pt x="1581143" y="309665"/>
                  <a:pt x="1849235" y="543695"/>
                </a:cubicBezTo>
                <a:cubicBezTo>
                  <a:pt x="1958773" y="639270"/>
                  <a:pt x="2062708" y="740935"/>
                  <a:pt x="2160742" y="848256"/>
                </a:cubicBezTo>
                <a:cubicBezTo>
                  <a:pt x="2029197" y="945012"/>
                  <a:pt x="1891650" y="1033503"/>
                  <a:pt x="1749101" y="1113108"/>
                </a:cubicBezTo>
                <a:cubicBezTo>
                  <a:pt x="1655869" y="1165184"/>
                  <a:pt x="1560236" y="1213593"/>
                  <a:pt x="1459901" y="1252867"/>
                </a:cubicBezTo>
                <a:cubicBezTo>
                  <a:pt x="1406983" y="1273561"/>
                  <a:pt x="1353065" y="1291644"/>
                  <a:pt x="1298346" y="1306931"/>
                </a:cubicBezTo>
                <a:cubicBezTo>
                  <a:pt x="1215818" y="979936"/>
                  <a:pt x="1029854" y="688301"/>
                  <a:pt x="768264" y="475462"/>
                </a:cubicBezTo>
                <a:cubicBezTo>
                  <a:pt x="547588" y="295807"/>
                  <a:pt x="281797" y="180098"/>
                  <a:pt x="0" y="140761"/>
                </a:cubicBezTo>
                <a:cubicBezTo>
                  <a:pt x="186627" y="51781"/>
                  <a:pt x="386852" y="5232"/>
                  <a:pt x="587365" y="417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0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339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589765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3488243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12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723468" y="1589765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23467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23467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23467" y="3488243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61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844699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797082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274317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66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892801" y="844699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2797082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92800" y="274317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91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047918"/>
            <a:ext cx="2717800" cy="186463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4163046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4569443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921267"/>
            <a:ext cx="2717800" cy="106372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0905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19668" y="1589767"/>
            <a:ext cx="2717800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395983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4366235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2164902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3748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19668" y="903106"/>
            <a:ext cx="2717800" cy="200942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3000271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1201" y="2935075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00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3" y="0"/>
            <a:ext cx="4580466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3470" y="1140196"/>
            <a:ext cx="2455334" cy="18513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9957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2" y="517294"/>
            <a:ext cx="7840133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1306922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2" y="124176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12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341536" y="1354685"/>
            <a:ext cx="2455334" cy="18513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r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5580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3" y="0"/>
            <a:ext cx="4580466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510740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3488243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55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589765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79533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96467" y="3476954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70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01480" y="0"/>
            <a:ext cx="6242523" cy="6858000"/>
          </a:xfrm>
          <a:custGeom>
            <a:avLst/>
            <a:gdLst/>
            <a:ahLst/>
            <a:cxnLst/>
            <a:rect l="l" t="t" r="r" b="b"/>
            <a:pathLst>
              <a:path w="6242523" h="5143500">
                <a:moveTo>
                  <a:pt x="3133511" y="0"/>
                </a:moveTo>
                <a:lnTo>
                  <a:pt x="6242523" y="0"/>
                </a:lnTo>
                <a:lnTo>
                  <a:pt x="6242523" y="5143500"/>
                </a:lnTo>
                <a:lnTo>
                  <a:pt x="0" y="5143500"/>
                </a:lnTo>
                <a:lnTo>
                  <a:pt x="135747" y="4889319"/>
                </a:lnTo>
                <a:cubicBezTo>
                  <a:pt x="248126" y="4673324"/>
                  <a:pt x="356228" y="4454762"/>
                  <a:pt x="461309" y="4234673"/>
                </a:cubicBezTo>
                <a:cubicBezTo>
                  <a:pt x="820846" y="3480991"/>
                  <a:pt x="1144721" y="2709586"/>
                  <a:pt x="1565929" y="1988194"/>
                </a:cubicBezTo>
                <a:cubicBezTo>
                  <a:pt x="1914192" y="1391944"/>
                  <a:pt x="2325070" y="835191"/>
                  <a:pt x="2795654" y="33660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589765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7334" y="3476954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291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243" y="0"/>
            <a:ext cx="5953759" cy="68580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32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5660435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69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243" y="0"/>
            <a:ext cx="5953759" cy="68580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048836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3004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5660435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79184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8275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49184" y="1"/>
            <a:ext cx="7494816" cy="6944798"/>
          </a:xfrm>
          <a:custGeom>
            <a:avLst/>
            <a:gdLst/>
            <a:ahLst/>
            <a:cxnLst/>
            <a:rect l="l" t="t" r="r" b="b"/>
            <a:pathLst>
              <a:path w="7494816" h="5208599">
                <a:moveTo>
                  <a:pt x="2076744" y="1780058"/>
                </a:moveTo>
                <a:cubicBezTo>
                  <a:pt x="2126472" y="1835346"/>
                  <a:pt x="2184907" y="1881763"/>
                  <a:pt x="2249549" y="1917647"/>
                </a:cubicBezTo>
                <a:cubicBezTo>
                  <a:pt x="2312936" y="1952828"/>
                  <a:pt x="2381541" y="1977457"/>
                  <a:pt x="2451387" y="1998235"/>
                </a:cubicBezTo>
                <a:cubicBezTo>
                  <a:pt x="2511179" y="2016000"/>
                  <a:pt x="2571864" y="2030928"/>
                  <a:pt x="2629991" y="2053619"/>
                </a:cubicBezTo>
                <a:cubicBezTo>
                  <a:pt x="2726080" y="2091147"/>
                  <a:pt x="2813424" y="2148992"/>
                  <a:pt x="2880732" y="2227176"/>
                </a:cubicBezTo>
                <a:cubicBezTo>
                  <a:pt x="2943448" y="2299997"/>
                  <a:pt x="2985831" y="2386219"/>
                  <a:pt x="3014643" y="2475843"/>
                </a:cubicBezTo>
                <a:cubicBezTo>
                  <a:pt x="3043000" y="2564039"/>
                  <a:pt x="3058642" y="2656742"/>
                  <a:pt x="3060252" y="2751178"/>
                </a:cubicBezTo>
                <a:cubicBezTo>
                  <a:pt x="2996832" y="2671421"/>
                  <a:pt x="2913200" y="2610103"/>
                  <a:pt x="2818044" y="2573619"/>
                </a:cubicBezTo>
                <a:cubicBezTo>
                  <a:pt x="2744595" y="2545463"/>
                  <a:pt x="2666264" y="2532970"/>
                  <a:pt x="2591568" y="2508424"/>
                </a:cubicBezTo>
                <a:cubicBezTo>
                  <a:pt x="2448114" y="2461248"/>
                  <a:pt x="2322383" y="2371538"/>
                  <a:pt x="2230824" y="2251439"/>
                </a:cubicBezTo>
                <a:cubicBezTo>
                  <a:pt x="2127741" y="2116216"/>
                  <a:pt x="2073410" y="1950060"/>
                  <a:pt x="2076744" y="1780058"/>
                </a:cubicBezTo>
                <a:close/>
                <a:moveTo>
                  <a:pt x="0" y="0"/>
                </a:moveTo>
                <a:lnTo>
                  <a:pt x="7494816" y="0"/>
                </a:lnTo>
                <a:lnTo>
                  <a:pt x="7494816" y="5143500"/>
                </a:lnTo>
                <a:lnTo>
                  <a:pt x="4750086" y="5143500"/>
                </a:lnTo>
                <a:lnTo>
                  <a:pt x="4740729" y="5112464"/>
                </a:lnTo>
                <a:lnTo>
                  <a:pt x="4736394" y="5208599"/>
                </a:lnTo>
                <a:cubicBezTo>
                  <a:pt x="4605461" y="5005483"/>
                  <a:pt x="4422500" y="4841137"/>
                  <a:pt x="4206509" y="4732689"/>
                </a:cubicBezTo>
                <a:cubicBezTo>
                  <a:pt x="4039788" y="4648991"/>
                  <a:pt x="3857868" y="4601112"/>
                  <a:pt x="3687359" y="4525642"/>
                </a:cubicBezTo>
                <a:cubicBezTo>
                  <a:pt x="3359902" y="4380619"/>
                  <a:pt x="3084259" y="4139381"/>
                  <a:pt x="2896394" y="3834453"/>
                </a:cubicBezTo>
                <a:cubicBezTo>
                  <a:pt x="2684890" y="3491128"/>
                  <a:pt x="2595698" y="3086255"/>
                  <a:pt x="2643493" y="2685850"/>
                </a:cubicBezTo>
                <a:cubicBezTo>
                  <a:pt x="2747862" y="2828003"/>
                  <a:pt x="2874860" y="2951267"/>
                  <a:pt x="3018983" y="3051134"/>
                </a:cubicBezTo>
                <a:cubicBezTo>
                  <a:pt x="3160306" y="3149046"/>
                  <a:pt x="3316423" y="3223280"/>
                  <a:pt x="3476372" y="3288718"/>
                </a:cubicBezTo>
                <a:cubicBezTo>
                  <a:pt x="3613303" y="3344686"/>
                  <a:pt x="3753009" y="3394167"/>
                  <a:pt x="3884853" y="3461369"/>
                </a:cubicBezTo>
                <a:cubicBezTo>
                  <a:pt x="3939340" y="3489151"/>
                  <a:pt x="3992238" y="3519803"/>
                  <a:pt x="4043133" y="3553281"/>
                </a:cubicBezTo>
                <a:lnTo>
                  <a:pt x="4045274" y="3554875"/>
                </a:lnTo>
                <a:lnTo>
                  <a:pt x="3909149" y="3328454"/>
                </a:lnTo>
                <a:cubicBezTo>
                  <a:pt x="3390306" y="2526346"/>
                  <a:pt x="2717451" y="1829067"/>
                  <a:pt x="1947681" y="1252345"/>
                </a:cubicBezTo>
                <a:cubicBezTo>
                  <a:pt x="1482004" y="903565"/>
                  <a:pt x="984570" y="602315"/>
                  <a:pt x="487691" y="299860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510740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3476954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32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righ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-25661"/>
            <a:ext cx="5660435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510740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79533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96467" y="3476954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09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Dark BG">
    <p:bg>
      <p:bgPr>
        <a:solidFill>
          <a:srgbClr val="18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2" y="517294"/>
            <a:ext cx="7840133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5" y="1306922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>
                    <a:lumMod val="85000"/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600" y="124176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0652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952069" y="0"/>
            <a:ext cx="3191933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960533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206069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06069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189136" y="1510740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97600" y="3476954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99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3191933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3469" y="0"/>
            <a:ext cx="5960533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2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2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37069" y="1510740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7067" y="3476954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45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1" y="0"/>
            <a:ext cx="21336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"/>
            <a:ext cx="2463800" cy="68918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28599" y="1341414"/>
            <a:ext cx="1998132" cy="130019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5" y="3937256"/>
            <a:ext cx="2015067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1582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46601" y="0"/>
            <a:ext cx="2133600" cy="686929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80200" y="2"/>
            <a:ext cx="2463800" cy="6891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908799" y="1341414"/>
            <a:ext cx="1998132" cy="130019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1135" y="3937256"/>
            <a:ext cx="2015067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2162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796" y="1"/>
            <a:ext cx="6680200" cy="343182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63800" cy="688057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8599" y="1341414"/>
            <a:ext cx="1998132" cy="130019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5" y="3937256"/>
            <a:ext cx="2015067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2235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" y="-3"/>
            <a:ext cx="6680200" cy="343182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80200" y="0"/>
            <a:ext cx="2463800" cy="688057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08799" y="1341414"/>
            <a:ext cx="1998132" cy="130019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1135" y="3937256"/>
            <a:ext cx="2015067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3407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0" y="2"/>
            <a:ext cx="6680200" cy="3443111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2"/>
            <a:ext cx="2463800" cy="344311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7065" y="347993"/>
            <a:ext cx="1998132" cy="130019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7068" y="1713346"/>
            <a:ext cx="2015067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7888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67" y="1"/>
            <a:ext cx="6680200" cy="343182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80200" y="2"/>
            <a:ext cx="2463800" cy="344311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00333" y="347993"/>
            <a:ext cx="1998132" cy="130019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00336" y="1713346"/>
            <a:ext cx="2015067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4977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426178"/>
            <a:ext cx="9144000" cy="343182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62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343182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27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476848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3429231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2" y="3364070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79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tile im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2294467" cy="686929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62202" y="1"/>
            <a:ext cx="2294467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62202" y="3465691"/>
            <a:ext cx="2294467" cy="34148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589767"/>
            <a:ext cx="2717800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95983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4366235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164902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6229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le image + text r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2294467" cy="686929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62202" y="1"/>
            <a:ext cx="2294467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62202" y="3465691"/>
            <a:ext cx="2294467" cy="34148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589767"/>
            <a:ext cx="2717800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95983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7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4366235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164902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903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201" y="790224"/>
            <a:ext cx="7670800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11201" y="4163031"/>
            <a:ext cx="7670801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363" y="4750057"/>
            <a:ext cx="7699104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5058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2806" y="790224"/>
            <a:ext cx="372532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6" y="4140452"/>
            <a:ext cx="3739075" cy="3976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6" y="4750057"/>
            <a:ext cx="3739075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510740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54214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937256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3476954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78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40" y="790224"/>
            <a:ext cx="2294467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4163031"/>
            <a:ext cx="2302933" cy="39768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4750057"/>
            <a:ext cx="2302933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5140" y="790224"/>
            <a:ext cx="2294467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95140" y="4163031"/>
            <a:ext cx="2302933" cy="39768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395140" y="4750057"/>
            <a:ext cx="2302933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87534" y="790224"/>
            <a:ext cx="2294467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87534" y="4163031"/>
            <a:ext cx="2302933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534" y="4750057"/>
            <a:ext cx="2302933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6935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40" y="790224"/>
            <a:ext cx="372532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40" y="4151742"/>
            <a:ext cx="3739075" cy="39768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40" y="4750057"/>
            <a:ext cx="3739075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2806" y="790224"/>
            <a:ext cx="372532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6" y="4151742"/>
            <a:ext cx="3739075" cy="39768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6" y="4750057"/>
            <a:ext cx="3739075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5783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40" y="790224"/>
            <a:ext cx="519852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4163031"/>
            <a:ext cx="5217710" cy="39768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4750057"/>
            <a:ext cx="5217710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87534" y="790224"/>
            <a:ext cx="2294467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87534" y="4163031"/>
            <a:ext cx="2302933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534" y="4750057"/>
            <a:ext cx="2302933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6044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40" y="790224"/>
            <a:ext cx="2294467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4163031"/>
            <a:ext cx="2302933" cy="39768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4750057"/>
            <a:ext cx="2302933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41135" y="790224"/>
            <a:ext cx="5240867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130263" y="4163031"/>
            <a:ext cx="5260205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130263" y="4750057"/>
            <a:ext cx="5260205" cy="12894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3462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2304000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02933" y="0"/>
            <a:ext cx="2304000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05864" y="2"/>
            <a:ext cx="2304000" cy="22916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00334" y="-1"/>
            <a:ext cx="2243666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2274698"/>
            <a:ext cx="2304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294466" y="2274698"/>
            <a:ext cx="2304000" cy="235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97399" y="2274698"/>
            <a:ext cx="2304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6900330" y="2274698"/>
            <a:ext cx="2243670" cy="235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0" y="4622790"/>
            <a:ext cx="2304000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94466" y="4622790"/>
            <a:ext cx="2304000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4597397" y="4622790"/>
            <a:ext cx="2304000" cy="229165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900334" y="4622790"/>
            <a:ext cx="2243666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338" y="640917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6338" y="934422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68338" y="640917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68338" y="934422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607738" y="2966430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607738" y="3259934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179738" y="2966430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179738" y="3259934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6338" y="5258073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6338" y="5551578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59871" y="5258073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859871" y="5551578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171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40" decel="100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4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4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40" decel="100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4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4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40" decel="100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4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0" grpId="0"/>
      <p:bldP spid="32" grpId="0"/>
      <p:bldP spid="47" grpId="0"/>
      <p:bldP spid="49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4597400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88934" y="0"/>
            <a:ext cx="4555067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2274698"/>
            <a:ext cx="2304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294466" y="2274698"/>
            <a:ext cx="4614334" cy="235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338" y="607051"/>
            <a:ext cx="396239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6338" y="900556"/>
            <a:ext cx="396239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0" y="4622793"/>
            <a:ext cx="4597400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88934" y="4622792"/>
            <a:ext cx="4555067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19201" y="5229842"/>
            <a:ext cx="30395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219201" y="5523347"/>
            <a:ext cx="3039533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899271" y="2274698"/>
            <a:ext cx="2244731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78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3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01919" y="862618"/>
            <a:ext cx="5959095" cy="3023111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2538046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lnSpc>
                <a:spcPct val="90000"/>
              </a:lnSpc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4479139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2" y="4413979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hape 33"/>
          <p:cNvSpPr/>
          <p:nvPr userDrawn="1"/>
        </p:nvSpPr>
        <p:spPr>
          <a:xfrm>
            <a:off x="1778727" y="779212"/>
            <a:ext cx="2136904" cy="1723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1" extrusionOk="0">
                <a:moveTo>
                  <a:pt x="0" y="2265"/>
                </a:moveTo>
                <a:cubicBezTo>
                  <a:pt x="2985" y="-26"/>
                  <a:pt x="6318" y="-569"/>
                  <a:pt x="9454" y="590"/>
                </a:cubicBezTo>
                <a:cubicBezTo>
                  <a:pt x="12825" y="1836"/>
                  <a:pt x="15806" y="4983"/>
                  <a:pt x="18486" y="8749"/>
                </a:cubicBezTo>
                <a:cubicBezTo>
                  <a:pt x="19581" y="10287"/>
                  <a:pt x="20620" y="11923"/>
                  <a:pt x="21600" y="13650"/>
                </a:cubicBezTo>
                <a:cubicBezTo>
                  <a:pt x="20285" y="15207"/>
                  <a:pt x="18910" y="16631"/>
                  <a:pt x="17485" y="17912"/>
                </a:cubicBezTo>
                <a:cubicBezTo>
                  <a:pt x="16553" y="18750"/>
                  <a:pt x="15597" y="19529"/>
                  <a:pt x="14594" y="20161"/>
                </a:cubicBezTo>
                <a:cubicBezTo>
                  <a:pt x="14065" y="20494"/>
                  <a:pt x="13526" y="20785"/>
                  <a:pt x="12979" y="21031"/>
                </a:cubicBezTo>
                <a:cubicBezTo>
                  <a:pt x="12154" y="15769"/>
                  <a:pt x="10295" y="11076"/>
                  <a:pt x="7680" y="7651"/>
                </a:cubicBezTo>
                <a:cubicBezTo>
                  <a:pt x="5474" y="4760"/>
                  <a:pt x="2817" y="2898"/>
                  <a:pt x="0" y="22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hape 34"/>
          <p:cNvSpPr/>
          <p:nvPr userDrawn="1"/>
        </p:nvSpPr>
        <p:spPr>
          <a:xfrm>
            <a:off x="4745750" y="2123256"/>
            <a:ext cx="5959095" cy="3023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2" y="4425220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49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ic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2472267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589767"/>
            <a:ext cx="2717800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95983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4366235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164902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1" y="0"/>
            <a:ext cx="21336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3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4605867" cy="688057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589767"/>
            <a:ext cx="2717800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95983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4366235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164902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0260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38135" y="0"/>
            <a:ext cx="4605867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880534" y="1589767"/>
            <a:ext cx="2717800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3" y="395983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33" y="4366235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2164902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354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444979"/>
            <a:ext cx="2717800" cy="59831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0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95983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4366235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164902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55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880534" y="1388534"/>
            <a:ext cx="2717800" cy="65475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0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3" y="3959838"/>
            <a:ext cx="2717800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9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33" y="4366235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2164902"/>
            <a:ext cx="2717800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4" y="0"/>
            <a:ext cx="4580466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22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4605867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3644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38135" y="0"/>
            <a:ext cx="4605867" cy="6880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290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304000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86001" y="1"/>
            <a:ext cx="2287067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3998" y="0"/>
            <a:ext cx="2304000" cy="6880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9531" y="1"/>
            <a:ext cx="2340000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11668" y="2167467"/>
            <a:ext cx="1879600" cy="8015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03203" y="2957653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3" y="3056721"/>
            <a:ext cx="1888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3" y="3463121"/>
            <a:ext cx="1888067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1210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9944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10210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658944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49803" y="2957653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9803" y="3056721"/>
            <a:ext cx="1888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49803" y="3463121"/>
            <a:ext cx="1888067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67810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6544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56810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44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58797" y="2190044"/>
            <a:ext cx="1879070" cy="767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342891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685782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028674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371566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85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52133" y="0"/>
            <a:ext cx="2304000" cy="68805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5401" y="0"/>
            <a:ext cx="2287067" cy="688058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3998" y="0"/>
            <a:ext cx="2304000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9531" y="1"/>
            <a:ext cx="2340000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463801" y="2167467"/>
            <a:ext cx="1879600" cy="8015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55336" y="2957653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55336" y="3056721"/>
            <a:ext cx="1888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455336" y="3463121"/>
            <a:ext cx="1888067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573343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22077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62341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11077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49803" y="2957653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9803" y="3056721"/>
            <a:ext cx="1888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49803" y="3463121"/>
            <a:ext cx="1888067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67810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6544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56810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44" y="4629129"/>
            <a:ext cx="381529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891" indent="0">
              <a:buNone/>
              <a:defRPr sz="1200">
                <a:latin typeface="FontAwesome Regular"/>
                <a:cs typeface="FontAwesome Regular"/>
              </a:defRPr>
            </a:lvl2pPr>
            <a:lvl3pPr marL="685782" indent="0">
              <a:buNone/>
              <a:defRPr sz="1200">
                <a:latin typeface="FontAwesome Regular"/>
                <a:cs typeface="FontAwesome Regular"/>
              </a:defRPr>
            </a:lvl3pPr>
            <a:lvl4pPr marL="1028674" indent="0">
              <a:buNone/>
              <a:defRPr sz="1200">
                <a:latin typeface="FontAwesome Regular"/>
                <a:cs typeface="FontAwesome Regular"/>
              </a:defRPr>
            </a:lvl4pPr>
            <a:lvl5pPr marL="1371566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58797" y="2190044"/>
            <a:ext cx="1879070" cy="767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342891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685782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028674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371566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81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2286000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0" y="4622790"/>
            <a:ext cx="2304000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6338" y="5258073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6338" y="5551578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94466" y="4622790"/>
            <a:ext cx="2304000" cy="22916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590804" y="5258073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590804" y="5551578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4597400" y="4622790"/>
            <a:ext cx="2304000" cy="229165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93738" y="5258073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893738" y="5551578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6840000" y="4622790"/>
            <a:ext cx="2304000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136338" y="5258073"/>
            <a:ext cx="1761067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136338" y="5551578"/>
            <a:ext cx="1761067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286000" y="1"/>
            <a:ext cx="2311401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4597401" y="1"/>
            <a:ext cx="2252133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849533" y="1"/>
            <a:ext cx="2302934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18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4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4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1" grpId="0"/>
      <p:bldP spid="4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56386" y="1"/>
            <a:ext cx="6519961" cy="3307644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3858811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5811194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6189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01" y="677335"/>
            <a:ext cx="5142498" cy="6282266"/>
          </a:xfrm>
          <a:prstGeom prst="rect">
            <a:avLst/>
          </a:prstGeom>
        </p:spPr>
      </p:pic>
      <p:sp>
        <p:nvSpPr>
          <p:cNvPr id="4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5433920" y="1313351"/>
            <a:ext cx="1720415" cy="3207849"/>
          </a:xfrm>
          <a:prstGeom prst="rect">
            <a:avLst/>
          </a:prstGeom>
        </p:spPr>
      </p:sp>
      <p:sp>
        <p:nvSpPr>
          <p:cNvPr id="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403651" y="2800495"/>
            <a:ext cx="550284" cy="768000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1">
                    <a:lumMod val="10000"/>
                    <a:lumOff val="90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1095932" y="2661785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1">
                    <a:lumMod val="10000"/>
                    <a:lumOff val="90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1085684" y="3075304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3403651" y="3985819"/>
            <a:ext cx="550284" cy="7680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1095932" y="3847109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1085684" y="4260628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3403651" y="5182432"/>
            <a:ext cx="550284" cy="7680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5">
                    <a:lumMod val="20000"/>
                    <a:lumOff val="80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1095932" y="5043722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5">
                    <a:lumMod val="20000"/>
                    <a:lumOff val="80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1085684" y="5457241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814541"/>
            <a:ext cx="2768600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237684" y="2006315"/>
            <a:ext cx="2750117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  <p:extLst>
      <p:ext uri="{BB962C8B-B14F-4D97-AF65-F5344CB8AC3E}">
        <p14:creationId xmlns="" xmlns:p14="http://schemas.microsoft.com/office/powerpoint/2010/main" val="4542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table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33" y="814541"/>
            <a:ext cx="2768600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711817" y="2006315"/>
            <a:ext cx="2750117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150593" y="767645"/>
            <a:ext cx="3136689" cy="4947355"/>
            <a:chOff x="14427200" y="12090400"/>
            <a:chExt cx="15590475" cy="20283713"/>
          </a:xfrm>
        </p:grpSpPr>
        <p:sp>
          <p:nvSpPr>
            <p:cNvPr id="17" name="Shape 6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7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8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85000">
                  <a:srgbClr val="FEFEFE"/>
                </a:gs>
                <a:gs pos="0">
                  <a:schemeClr val="bg2">
                    <a:lumMod val="40000"/>
                    <a:lumOff val="60000"/>
                  </a:schemeClr>
                </a:gs>
                <a:gs pos="38000">
                  <a:srgbClr val="F0F2F5"/>
                </a:gs>
              </a:gsLst>
              <a:lin ang="18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9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 10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11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12"/>
            <p:cNvSpPr/>
            <p:nvPr/>
          </p:nvSpPr>
          <p:spPr>
            <a:xfrm>
              <a:off x="20485100" y="12192000"/>
              <a:ext cx="9430388" cy="1436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995"/>
                  </a:lnTo>
                  <a:cubicBezTo>
                    <a:pt x="21600" y="448"/>
                    <a:pt x="20917" y="0"/>
                    <a:pt x="20083" y="0"/>
                  </a:cubicBezTo>
                  <a:lnTo>
                    <a:pt x="0" y="0"/>
                  </a:lnTo>
                  <a:cubicBezTo>
                    <a:pt x="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DFDFF">
                <a:alpha val="31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254428" y="14061787"/>
              <a:ext cx="11950874" cy="215371"/>
            </a:xfrm>
            <a:custGeom>
              <a:avLst/>
              <a:gdLst>
                <a:gd name="connsiteX0" fmla="*/ 0 w 11950874"/>
                <a:gd name="connsiteY0" fmla="*/ 122970 h 215371"/>
                <a:gd name="connsiteX1" fmla="*/ 42687 w 11950874"/>
                <a:gd name="connsiteY1" fmla="*/ 122970 h 215371"/>
                <a:gd name="connsiteX2" fmla="*/ 42687 w 11950874"/>
                <a:gd name="connsiteY2" fmla="*/ 215370 h 215371"/>
                <a:gd name="connsiteX3" fmla="*/ 0 w 11950874"/>
                <a:gd name="connsiteY3" fmla="*/ 215370 h 215371"/>
                <a:gd name="connsiteX4" fmla="*/ 11901472 w 11950874"/>
                <a:gd name="connsiteY4" fmla="*/ 98713 h 215371"/>
                <a:gd name="connsiteX5" fmla="*/ 11901472 w 11950874"/>
                <a:gd name="connsiteY5" fmla="*/ 144861 h 215371"/>
                <a:gd name="connsiteX6" fmla="*/ 11924532 w 11950874"/>
                <a:gd name="connsiteY6" fmla="*/ 144861 h 215371"/>
                <a:gd name="connsiteX7" fmla="*/ 11924532 w 11950874"/>
                <a:gd name="connsiteY7" fmla="*/ 98713 h 215371"/>
                <a:gd name="connsiteX8" fmla="*/ 167288 w 11950874"/>
                <a:gd name="connsiteY8" fmla="*/ 75541 h 215371"/>
                <a:gd name="connsiteX9" fmla="*/ 212884 w 11950874"/>
                <a:gd name="connsiteY9" fmla="*/ 75541 h 215371"/>
                <a:gd name="connsiteX10" fmla="*/ 212884 w 11950874"/>
                <a:gd name="connsiteY10" fmla="*/ 215370 h 215371"/>
                <a:gd name="connsiteX11" fmla="*/ 167288 w 11950874"/>
                <a:gd name="connsiteY11" fmla="*/ 215370 h 215371"/>
                <a:gd name="connsiteX12" fmla="*/ 85099 w 11950874"/>
                <a:gd name="connsiteY12" fmla="*/ 75541 h 215371"/>
                <a:gd name="connsiteX13" fmla="*/ 124876 w 11950874"/>
                <a:gd name="connsiteY13" fmla="*/ 75541 h 215371"/>
                <a:gd name="connsiteX14" fmla="*/ 124876 w 11950874"/>
                <a:gd name="connsiteY14" fmla="*/ 215371 h 215371"/>
                <a:gd name="connsiteX15" fmla="*/ 85099 w 11950874"/>
                <a:gd name="connsiteY15" fmla="*/ 215371 h 215371"/>
                <a:gd name="connsiteX16" fmla="*/ 11582912 w 11950874"/>
                <a:gd name="connsiteY16" fmla="*/ 47913 h 215371"/>
                <a:gd name="connsiteX17" fmla="*/ 11571272 w 11950874"/>
                <a:gd name="connsiteY17" fmla="*/ 59456 h 215371"/>
                <a:gd name="connsiteX18" fmla="*/ 11571272 w 11950874"/>
                <a:gd name="connsiteY18" fmla="*/ 174845 h 215371"/>
                <a:gd name="connsiteX19" fmla="*/ 11582912 w 11950874"/>
                <a:gd name="connsiteY19" fmla="*/ 186356 h 215371"/>
                <a:gd name="connsiteX20" fmla="*/ 11859876 w 11950874"/>
                <a:gd name="connsiteY20" fmla="*/ 186356 h 215371"/>
                <a:gd name="connsiteX21" fmla="*/ 11871308 w 11950874"/>
                <a:gd name="connsiteY21" fmla="*/ 174845 h 215371"/>
                <a:gd name="connsiteX22" fmla="*/ 11871308 w 11950874"/>
                <a:gd name="connsiteY22" fmla="*/ 59456 h 215371"/>
                <a:gd name="connsiteX23" fmla="*/ 11859876 w 11950874"/>
                <a:gd name="connsiteY23" fmla="*/ 47913 h 215371"/>
                <a:gd name="connsiteX24" fmla="*/ 255296 w 11950874"/>
                <a:gd name="connsiteY24" fmla="*/ 41048 h 215371"/>
                <a:gd name="connsiteX25" fmla="*/ 295073 w 11950874"/>
                <a:gd name="connsiteY25" fmla="*/ 41048 h 215371"/>
                <a:gd name="connsiteX26" fmla="*/ 295073 w 11950874"/>
                <a:gd name="connsiteY26" fmla="*/ 215371 h 215371"/>
                <a:gd name="connsiteX27" fmla="*/ 255296 w 11950874"/>
                <a:gd name="connsiteY27" fmla="*/ 215371 h 215371"/>
                <a:gd name="connsiteX28" fmla="*/ 11593170 w 11950874"/>
                <a:gd name="connsiteY28" fmla="*/ 22513 h 215371"/>
                <a:gd name="connsiteX29" fmla="*/ 11870162 w 11950874"/>
                <a:gd name="connsiteY29" fmla="*/ 22513 h 215371"/>
                <a:gd name="connsiteX30" fmla="*/ 11904760 w 11950874"/>
                <a:gd name="connsiteY30" fmla="*/ 57146 h 215371"/>
                <a:gd name="connsiteX31" fmla="*/ 11904760 w 11950874"/>
                <a:gd name="connsiteY31" fmla="*/ 68634 h 215371"/>
                <a:gd name="connsiteX32" fmla="*/ 11950874 w 11950874"/>
                <a:gd name="connsiteY32" fmla="*/ 68634 h 215371"/>
                <a:gd name="connsiteX33" fmla="*/ 11950874 w 11950874"/>
                <a:gd name="connsiteY33" fmla="*/ 160952 h 215371"/>
                <a:gd name="connsiteX34" fmla="*/ 11904760 w 11950874"/>
                <a:gd name="connsiteY34" fmla="*/ 160952 h 215371"/>
                <a:gd name="connsiteX35" fmla="*/ 11904760 w 11950874"/>
                <a:gd name="connsiteY35" fmla="*/ 172534 h 215371"/>
                <a:gd name="connsiteX36" fmla="*/ 11870162 w 11950874"/>
                <a:gd name="connsiteY36" fmla="*/ 207133 h 215371"/>
                <a:gd name="connsiteX37" fmla="*/ 11593170 w 11950874"/>
                <a:gd name="connsiteY37" fmla="*/ 207133 h 215371"/>
                <a:gd name="connsiteX38" fmla="*/ 11558572 w 11950874"/>
                <a:gd name="connsiteY38" fmla="*/ 172534 h 215371"/>
                <a:gd name="connsiteX39" fmla="*/ 11558572 w 11950874"/>
                <a:gd name="connsiteY39" fmla="*/ 57146 h 215371"/>
                <a:gd name="connsiteX40" fmla="*/ 11593170 w 11950874"/>
                <a:gd name="connsiteY40" fmla="*/ 22513 h 215371"/>
                <a:gd name="connsiteX41" fmla="*/ 337485 w 11950874"/>
                <a:gd name="connsiteY41" fmla="*/ 0 h 215371"/>
                <a:gd name="connsiteX42" fmla="*/ 383307 w 11950874"/>
                <a:gd name="connsiteY42" fmla="*/ 0 h 215371"/>
                <a:gd name="connsiteX43" fmla="*/ 383307 w 11950874"/>
                <a:gd name="connsiteY43" fmla="*/ 215371 h 215371"/>
                <a:gd name="connsiteX44" fmla="*/ 337485 w 11950874"/>
                <a:gd name="connsiteY44" fmla="*/ 215371 h 2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50874" h="215371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 29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46000">
                  <a:schemeClr val="accent4">
                    <a:lumMod val="60000"/>
                    <a:lumOff val="40000"/>
                  </a:schemeClr>
                </a:gs>
                <a:gs pos="0">
                  <a:schemeClr val="bg2">
                    <a:lumMod val="75000"/>
                  </a:schemeClr>
                </a:gs>
                <a:gs pos="90000">
                  <a:schemeClr val="bg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30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071867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31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32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33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0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5514349" y="1335267"/>
            <a:ext cx="2461008" cy="3925371"/>
          </a:xfrm>
          <a:prstGeom prst="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1836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comp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4351868" y="1111538"/>
            <a:ext cx="4296304" cy="4298662"/>
            <a:chOff x="9715500" y="2806700"/>
            <a:chExt cx="17149750" cy="14971881"/>
          </a:xfrm>
          <a:effectLst>
            <a:reflection blurRad="6350" stA="12000" endPos="13000" dir="5400000" sy="-100000" algn="bl" rotWithShape="0"/>
          </a:effectLst>
        </p:grpSpPr>
        <p:sp>
          <p:nvSpPr>
            <p:cNvPr id="32" name="Shape 6"/>
            <p:cNvSpPr/>
            <p:nvPr/>
          </p:nvSpPr>
          <p:spPr>
            <a:xfrm>
              <a:off x="15359688" y="17508255"/>
              <a:ext cx="5845248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6"/>
            <p:cNvSpPr/>
            <p:nvPr/>
          </p:nvSpPr>
          <p:spPr>
            <a:xfrm>
              <a:off x="15328900" y="17437100"/>
              <a:ext cx="5906824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7"/>
            <p:cNvSpPr/>
            <p:nvPr/>
          </p:nvSpPr>
          <p:spPr>
            <a:xfrm>
              <a:off x="9715500" y="13195300"/>
              <a:ext cx="17149658" cy="193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8"/>
            <p:cNvSpPr/>
            <p:nvPr/>
          </p:nvSpPr>
          <p:spPr>
            <a:xfrm>
              <a:off x="9715500" y="2806700"/>
              <a:ext cx="17149664" cy="1040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 9"/>
            <p:cNvSpPr/>
            <p:nvPr/>
          </p:nvSpPr>
          <p:spPr>
            <a:xfrm>
              <a:off x="15354299" y="17487900"/>
              <a:ext cx="5862725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 10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6000">
                  <a:srgbClr val="A4A7A8"/>
                </a:gs>
                <a:gs pos="0">
                  <a:srgbClr val="A4A7A8"/>
                </a:gs>
                <a:gs pos="34000">
                  <a:srgbClr val="F5F8FA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 11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5000">
                  <a:srgbClr val="000000">
                    <a:alpha val="30000"/>
                  </a:srgbClr>
                </a:gs>
                <a:gs pos="36000">
                  <a:srgbClr val="FFFFFF">
                    <a:alpha val="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 12"/>
            <p:cNvSpPr/>
            <p:nvPr/>
          </p:nvSpPr>
          <p:spPr>
            <a:xfrm>
              <a:off x="15328900" y="17462500"/>
              <a:ext cx="5909232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87000">
                  <a:srgbClr val="F5F8FA"/>
                </a:gs>
                <a:gs pos="13000">
                  <a:srgbClr val="F5F8FA"/>
                </a:gs>
                <a:gs pos="100000">
                  <a:srgbClr val="6A6A6A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 13"/>
            <p:cNvSpPr/>
            <p:nvPr/>
          </p:nvSpPr>
          <p:spPr>
            <a:xfrm>
              <a:off x="15328900" y="16014700"/>
              <a:ext cx="2250215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94000">
                  <a:srgbClr val="F5F8FA"/>
                </a:gs>
                <a:gs pos="35000">
                  <a:srgbClr val="FFFFFF">
                    <a:alpha val="0"/>
                  </a:srgbClr>
                </a:gs>
              </a:gsLst>
              <a:lin ang="90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 14"/>
            <p:cNvSpPr/>
            <p:nvPr/>
          </p:nvSpPr>
          <p:spPr>
            <a:xfrm>
              <a:off x="18986500" y="16014700"/>
              <a:ext cx="2250216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EEEFF1">
                    <a:alpha val="0"/>
                  </a:srgbClr>
                </a:gs>
                <a:gs pos="21000">
                  <a:srgbClr val="F5F8FA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2" name="Shape 15"/>
            <p:cNvSpPr/>
            <p:nvPr/>
          </p:nvSpPr>
          <p:spPr>
            <a:xfrm>
              <a:off x="17729200" y="2806700"/>
              <a:ext cx="9136050" cy="104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8"/>
                  </a:moveTo>
                  <a:cubicBezTo>
                    <a:pt x="21600" y="518"/>
                    <a:pt x="21009" y="0"/>
                    <a:pt x="20281" y="0"/>
                  </a:cubicBezTo>
                  <a:lnTo>
                    <a:pt x="13897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158"/>
                    <a:pt x="21600" y="115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91000">
                  <a:srgbClr val="FFFFFF">
                    <a:alpha val="15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 16"/>
            <p:cNvSpPr/>
            <p:nvPr/>
          </p:nvSpPr>
          <p:spPr>
            <a:xfrm>
              <a:off x="9715500" y="13220700"/>
              <a:ext cx="17149658" cy="2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4" name="Shape 17"/>
            <p:cNvSpPr/>
            <p:nvPr/>
          </p:nvSpPr>
          <p:spPr>
            <a:xfrm>
              <a:off x="18173700" y="3009900"/>
              <a:ext cx="222432" cy="22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 18"/>
            <p:cNvSpPr/>
            <p:nvPr/>
          </p:nvSpPr>
          <p:spPr>
            <a:xfrm>
              <a:off x="18199100" y="3035300"/>
              <a:ext cx="175264" cy="17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0000">
                  <a:srgbClr val="474747"/>
                </a:gs>
                <a:gs pos="70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" name="Shape 19"/>
            <p:cNvSpPr/>
            <p:nvPr/>
          </p:nvSpPr>
          <p:spPr>
            <a:xfrm>
              <a:off x="18262600" y="3098800"/>
              <a:ext cx="43089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7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4561930" y="1347366"/>
            <a:ext cx="3926780" cy="2550878"/>
          </a:xfrm>
          <a:prstGeom prst="rect">
            <a:avLst/>
          </a:prstGeom>
        </p:spPr>
      </p:sp>
      <p:sp>
        <p:nvSpPr>
          <p:cNvPr id="4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4133" y="1074185"/>
            <a:ext cx="3505208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97535" y="2265959"/>
            <a:ext cx="3481807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  <p:extLst>
      <p:ext uri="{BB962C8B-B14F-4D97-AF65-F5344CB8AC3E}">
        <p14:creationId xmlns="" xmlns:p14="http://schemas.microsoft.com/office/powerpoint/2010/main" val="8593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ic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2" y="517294"/>
            <a:ext cx="7840133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5" y="1306922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>
                    <a:lumMod val="85000"/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600" y="124176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5943248" y="2145718"/>
            <a:ext cx="636730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590227" y="2153770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2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6579979" y="2567287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2582352" y="2145718"/>
            <a:ext cx="636730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>
                    <a:lumMod val="10000"/>
                    <a:lumOff val="90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452440" y="2153770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1">
                    <a:lumMod val="10000"/>
                    <a:lumOff val="90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442192" y="2567287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5943248" y="3568117"/>
            <a:ext cx="636730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6590227" y="3576169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4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6579979" y="3989688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2582352" y="3568117"/>
            <a:ext cx="636730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452440" y="3576169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442192" y="3989688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8" hasCustomPrompt="1"/>
          </p:nvPr>
        </p:nvSpPr>
        <p:spPr>
          <a:xfrm>
            <a:off x="5943248" y="4990517"/>
            <a:ext cx="636730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6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89" hasCustomPrompt="1"/>
          </p:nvPr>
        </p:nvSpPr>
        <p:spPr>
          <a:xfrm>
            <a:off x="6590227" y="4998569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6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0" hasCustomPrompt="1"/>
          </p:nvPr>
        </p:nvSpPr>
        <p:spPr>
          <a:xfrm>
            <a:off x="6579979" y="5412088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2582352" y="4990517"/>
            <a:ext cx="636730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>
                    <a:lumMod val="60000"/>
                    <a:lumOff val="40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452440" y="4998569"/>
            <a:ext cx="209181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5">
                    <a:lumMod val="60000"/>
                    <a:lumOff val="40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442192" y="5412088"/>
            <a:ext cx="2102060" cy="6613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162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188"/>
            <a:ext cx="7662863" cy="3267075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A67E-7EB3-446D-A727-5B9508F754AA}" type="datetimeFigureOut">
              <a:rPr lang="en-US"/>
              <a:pPr>
                <a:defRPr/>
              </a:pPr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F4DF-FDD1-4A72-A421-992D18BB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31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538083" y="3262490"/>
            <a:ext cx="6519961" cy="3307644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036588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2988971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3510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036588"/>
            <a:ext cx="2717800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2988971"/>
            <a:ext cx="2048933" cy="28479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3518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201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6"/>
          <p:cNvSpPr/>
          <p:nvPr userDrawn="1"/>
        </p:nvSpPr>
        <p:spPr>
          <a:xfrm rot="962435">
            <a:off x="8565094" y="204203"/>
            <a:ext cx="912288" cy="462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81301" y="250082"/>
            <a:ext cx="280730" cy="32829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pPr algn="l"/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4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59" r:id="rId2"/>
    <p:sldLayoutId id="2147483766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692" r:id="rId9"/>
    <p:sldLayoutId id="2147483758" r:id="rId10"/>
    <p:sldLayoutId id="2147483807" r:id="rId11"/>
    <p:sldLayoutId id="2147483799" r:id="rId12"/>
    <p:sldLayoutId id="2147483800" r:id="rId13"/>
    <p:sldLayoutId id="2147483805" r:id="rId14"/>
    <p:sldLayoutId id="2147483806" r:id="rId15"/>
    <p:sldLayoutId id="2147483801" r:id="rId16"/>
    <p:sldLayoutId id="2147483802" r:id="rId17"/>
    <p:sldLayoutId id="2147483809" r:id="rId18"/>
    <p:sldLayoutId id="2147483706" r:id="rId19"/>
    <p:sldLayoutId id="2147483765" r:id="rId20"/>
    <p:sldLayoutId id="2147483769" r:id="rId21"/>
    <p:sldLayoutId id="2147483770" r:id="rId22"/>
    <p:sldLayoutId id="2147483781" r:id="rId23"/>
    <p:sldLayoutId id="2147483785" r:id="rId24"/>
    <p:sldLayoutId id="2147483786" r:id="rId25"/>
    <p:sldLayoutId id="2147483787" r:id="rId26"/>
    <p:sldLayoutId id="2147483788" r:id="rId27"/>
    <p:sldLayoutId id="2147483782" r:id="rId28"/>
    <p:sldLayoutId id="2147483783" r:id="rId29"/>
    <p:sldLayoutId id="2147483771" r:id="rId30"/>
    <p:sldLayoutId id="2147483777" r:id="rId31"/>
    <p:sldLayoutId id="2147483776" r:id="rId32"/>
    <p:sldLayoutId id="2147483778" r:id="rId33"/>
    <p:sldLayoutId id="2147483772" r:id="rId34"/>
    <p:sldLayoutId id="2147483773" r:id="rId35"/>
    <p:sldLayoutId id="2147483774" r:id="rId36"/>
    <p:sldLayoutId id="2147483775" r:id="rId37"/>
    <p:sldLayoutId id="2147483768" r:id="rId38"/>
    <p:sldLayoutId id="2147483767" r:id="rId39"/>
    <p:sldLayoutId id="2147483779" r:id="rId40"/>
    <p:sldLayoutId id="2147483780" r:id="rId41"/>
    <p:sldLayoutId id="2147483820" r:id="rId42"/>
    <p:sldLayoutId id="2147483821" r:id="rId43"/>
    <p:sldLayoutId id="2147483816" r:id="rId44"/>
    <p:sldLayoutId id="2147483817" r:id="rId45"/>
    <p:sldLayoutId id="2147483818" r:id="rId46"/>
    <p:sldLayoutId id="2147483819" r:id="rId47"/>
    <p:sldLayoutId id="2147483791" r:id="rId48"/>
    <p:sldLayoutId id="2147483792" r:id="rId49"/>
    <p:sldLayoutId id="2147483793" r:id="rId50"/>
    <p:sldLayoutId id="2147483797" r:id="rId51"/>
    <p:sldLayoutId id="2147483804" r:id="rId52"/>
    <p:sldLayoutId id="2147483814" r:id="rId53"/>
    <p:sldLayoutId id="2147483815" r:id="rId54"/>
    <p:sldLayoutId id="2147483803" r:id="rId55"/>
    <p:sldLayoutId id="2147483798" r:id="rId56"/>
    <p:sldLayoutId id="2147483794" r:id="rId57"/>
    <p:sldLayoutId id="2147483795" r:id="rId58"/>
    <p:sldLayoutId id="2147483796" r:id="rId59"/>
    <p:sldLayoutId id="2147483810" r:id="rId60"/>
    <p:sldLayoutId id="2147483811" r:id="rId61"/>
    <p:sldLayoutId id="2147483812" r:id="rId62"/>
    <p:sldLayoutId id="2147483813" r:id="rId63"/>
    <p:sldLayoutId id="2147483823" r:id="rId6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 txBox="1">
            <a:spLocks/>
          </p:cNvSpPr>
          <p:nvPr/>
        </p:nvSpPr>
        <p:spPr>
          <a:xfrm>
            <a:off x="3130574" y="4606257"/>
            <a:ext cx="4100219" cy="954107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chemeClr val="bg1">
                    <a:alpha val="70000"/>
                  </a:scheme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Kevin Lee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>
                    <a:alpha val="70000"/>
                  </a:scheme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Director of Data Science</a:t>
            </a:r>
          </a:p>
        </p:txBody>
      </p:sp>
      <p:sp>
        <p:nvSpPr>
          <p:cNvPr id="15" name="Shape 34"/>
          <p:cNvSpPr/>
          <p:nvPr/>
        </p:nvSpPr>
        <p:spPr>
          <a:xfrm>
            <a:off x="818409" y="2755596"/>
            <a:ext cx="3232217" cy="163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" name="Shape 37"/>
          <p:cNvSpPr/>
          <p:nvPr/>
        </p:nvSpPr>
        <p:spPr>
          <a:xfrm>
            <a:off x="3037445" y="3496150"/>
            <a:ext cx="1483757" cy="75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" name="Shape 35"/>
          <p:cNvSpPr/>
          <p:nvPr/>
        </p:nvSpPr>
        <p:spPr>
          <a:xfrm>
            <a:off x="3409220" y="2456994"/>
            <a:ext cx="1645547" cy="997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" name="Shape 36"/>
          <p:cNvSpPr/>
          <p:nvPr/>
        </p:nvSpPr>
        <p:spPr>
          <a:xfrm rot="962435">
            <a:off x="4435055" y="3422485"/>
            <a:ext cx="1037677" cy="526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918200" y="37846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960" y="1893321"/>
            <a:ext cx="820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Lemon/Milk"/>
                <a:ea typeface="Roboto Condensed bold" panose="02000000000000000000" pitchFamily="2" charset="0"/>
                <a:cs typeface="Lemon/Milk"/>
              </a:rPr>
              <a:t>SAS Integration With NoSQL Database</a:t>
            </a:r>
          </a:p>
        </p:txBody>
      </p:sp>
    </p:spTree>
    <p:extLst>
      <p:ext uri="{BB962C8B-B14F-4D97-AF65-F5344CB8AC3E}">
        <p14:creationId xmlns="" xmlns:p14="http://schemas.microsoft.com/office/powerpoint/2010/main" val="4158734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5" grpId="0" animBg="1"/>
          <p:bldP spid="16" grpId="0" animBg="1"/>
          <p:bldP spid="17" grpId="0" animBg="1"/>
          <p:bldP spid="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NoSQL Database </a:t>
            </a:r>
            <a:r>
              <a:rPr lang="en-US" altLang="en-US" sz="4000" b="1" dirty="0">
                <a:solidFill>
                  <a:srgbClr val="FF6600"/>
                </a:solidFill>
              </a:rPr>
              <a:t>- Scalability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820" y="1618699"/>
            <a:ext cx="2138275" cy="562861"/>
          </a:xfrm>
          <a:prstGeom prst="rect">
            <a:avLst/>
          </a:prstGeom>
          <a:ln>
            <a:solidFill>
              <a:srgbClr val="31B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Query Router</a:t>
            </a:r>
          </a:p>
        </p:txBody>
      </p:sp>
      <p:sp>
        <p:nvSpPr>
          <p:cNvPr id="10" name="Can 9"/>
          <p:cNvSpPr/>
          <p:nvPr/>
        </p:nvSpPr>
        <p:spPr>
          <a:xfrm>
            <a:off x="144381" y="3561846"/>
            <a:ext cx="860283" cy="1168243"/>
          </a:xfrm>
          <a:prstGeom prst="can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1" name="Can 10"/>
          <p:cNvSpPr/>
          <p:nvPr/>
        </p:nvSpPr>
        <p:spPr>
          <a:xfrm>
            <a:off x="2724558" y="3551222"/>
            <a:ext cx="860283" cy="1168243"/>
          </a:xfrm>
          <a:prstGeom prst="can">
            <a:avLst/>
          </a:prstGeom>
          <a:solidFill>
            <a:srgbClr val="98DD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2" name="Can 11"/>
          <p:cNvSpPr/>
          <p:nvPr/>
        </p:nvSpPr>
        <p:spPr>
          <a:xfrm>
            <a:off x="1411947" y="3556478"/>
            <a:ext cx="860283" cy="1168243"/>
          </a:xfrm>
          <a:prstGeom prst="can">
            <a:avLst/>
          </a:prstGeom>
          <a:solidFill>
            <a:srgbClr val="98DD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3" name="Can 12"/>
          <p:cNvSpPr/>
          <p:nvPr/>
        </p:nvSpPr>
        <p:spPr>
          <a:xfrm>
            <a:off x="3949185" y="3566988"/>
            <a:ext cx="860283" cy="1168243"/>
          </a:xfrm>
          <a:prstGeom prst="can">
            <a:avLst/>
          </a:prstGeom>
          <a:solidFill>
            <a:srgbClr val="98DD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4" name="Can 13"/>
          <p:cNvSpPr/>
          <p:nvPr/>
        </p:nvSpPr>
        <p:spPr>
          <a:xfrm>
            <a:off x="5047187" y="3566988"/>
            <a:ext cx="860283" cy="1168243"/>
          </a:xfrm>
          <a:prstGeom prst="can">
            <a:avLst/>
          </a:prstGeom>
          <a:solidFill>
            <a:srgbClr val="98DD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255472" y="4886753"/>
            <a:ext cx="5651998" cy="681249"/>
          </a:xfrm>
          <a:prstGeom prst="left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Data Distribution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128623" y="3496861"/>
            <a:ext cx="2742328" cy="129821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Scaling out horizontally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4369" y="1641785"/>
            <a:ext cx="2050162" cy="5628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Query Router</a:t>
            </a:r>
          </a:p>
        </p:txBody>
      </p:sp>
      <p:cxnSp>
        <p:nvCxnSpPr>
          <p:cNvPr id="18" name="Elbow Connector 17"/>
          <p:cNvCxnSpPr>
            <a:stCxn id="7" idx="2"/>
            <a:endCxn id="12" idx="1"/>
          </p:cNvCxnSpPr>
          <p:nvPr/>
        </p:nvCxnSpPr>
        <p:spPr>
          <a:xfrm rot="16200000" flipH="1">
            <a:off x="992564" y="2706953"/>
            <a:ext cx="1374918" cy="324131"/>
          </a:xfrm>
          <a:prstGeom prst="bentConnector3">
            <a:avLst>
              <a:gd name="adj1" fmla="val 52046"/>
            </a:avLst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10" idx="1"/>
          </p:cNvCxnSpPr>
          <p:nvPr/>
        </p:nvCxnSpPr>
        <p:spPr>
          <a:xfrm rot="5400000">
            <a:off x="356098" y="2399986"/>
            <a:ext cx="1380286" cy="943435"/>
          </a:xfrm>
          <a:prstGeom prst="bentConnector3">
            <a:avLst>
              <a:gd name="adj1" fmla="val 53058"/>
            </a:avLst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7" idx="2"/>
            <a:endCxn id="13" idx="1"/>
          </p:cNvCxnSpPr>
          <p:nvPr/>
        </p:nvCxnSpPr>
        <p:spPr>
          <a:xfrm rot="5400000">
            <a:off x="3823218" y="2760756"/>
            <a:ext cx="1362342" cy="250123"/>
          </a:xfrm>
          <a:prstGeom prst="bentConnector3">
            <a:avLst>
              <a:gd name="adj1" fmla="val 50000"/>
            </a:avLst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2"/>
          </p:cNvCxnSpPr>
          <p:nvPr/>
        </p:nvCxnSpPr>
        <p:spPr>
          <a:xfrm rot="5400000">
            <a:off x="3186703" y="2172643"/>
            <a:ext cx="1410744" cy="1474750"/>
          </a:xfrm>
          <a:prstGeom prst="bentConnector3">
            <a:avLst>
              <a:gd name="adj1" fmla="val 50000"/>
            </a:avLst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  <p:cxnSp>
        <p:nvCxnSpPr>
          <p:cNvPr id="25" name="Elbow Connector 24"/>
          <p:cNvCxnSpPr>
            <a:stCxn id="7" idx="2"/>
            <a:endCxn id="14" idx="1"/>
          </p:cNvCxnSpPr>
          <p:nvPr/>
        </p:nvCxnSpPr>
        <p:spPr>
          <a:xfrm rot="16200000" flipH="1">
            <a:off x="2804929" y="894588"/>
            <a:ext cx="1385428" cy="3959371"/>
          </a:xfrm>
          <a:prstGeom prst="bentConnector3">
            <a:avLst>
              <a:gd name="adj1" fmla="val 52031"/>
            </a:avLst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56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01600" y="540723"/>
            <a:ext cx="1943105" cy="856278"/>
          </a:xfrm>
        </p:spPr>
        <p:txBody>
          <a:bodyPr/>
          <a:lstStyle/>
          <a:p>
            <a:pPr lvl="0"/>
            <a:r>
              <a:rPr lang="en-US" sz="2400" dirty="0"/>
              <a:t>Google (</a:t>
            </a:r>
            <a:r>
              <a:rPr lang="en-US" sz="2400" dirty="0" err="1"/>
              <a:t>Bigtable</a:t>
            </a:r>
            <a:r>
              <a:rPr lang="en-US" sz="2400" dirty="0"/>
              <a:t>, Level DB)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660900" y="685800"/>
            <a:ext cx="2184400" cy="863600"/>
          </a:xfrm>
        </p:spPr>
        <p:txBody>
          <a:bodyPr/>
          <a:lstStyle/>
          <a:p>
            <a:pPr lvl="0"/>
            <a:r>
              <a:rPr lang="en-US" sz="2200" dirty="0"/>
              <a:t>LinkedIn (</a:t>
            </a:r>
            <a:r>
              <a:rPr lang="en-US" sz="2200" dirty="0" err="1"/>
              <a:t>Vodemort</a:t>
            </a:r>
            <a:r>
              <a:rPr lang="en-US" sz="2200" dirty="0"/>
              <a:t>)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7116238" y="2497934"/>
            <a:ext cx="1761067" cy="860515"/>
          </a:xfrm>
        </p:spPr>
        <p:txBody>
          <a:bodyPr/>
          <a:lstStyle/>
          <a:p>
            <a:pPr lvl="0"/>
            <a:r>
              <a:rPr lang="en-US" sz="2200" dirty="0">
                <a:solidFill>
                  <a:srgbClr val="000000"/>
                </a:solidFill>
              </a:rPr>
              <a:t>Twitter (</a:t>
            </a:r>
            <a:r>
              <a:rPr lang="en-US" sz="2200" dirty="0" err="1">
                <a:solidFill>
                  <a:srgbClr val="000000"/>
                </a:solidFill>
              </a:rPr>
              <a:t>Hadoop</a:t>
            </a:r>
            <a:r>
              <a:rPr lang="en-US" sz="2200" dirty="0">
                <a:solidFill>
                  <a:srgbClr val="000000"/>
                </a:solidFill>
              </a:rPr>
              <a:t>/</a:t>
            </a:r>
            <a:r>
              <a:rPr lang="en-US" sz="2200" dirty="0" err="1">
                <a:solidFill>
                  <a:srgbClr val="000000"/>
                </a:solidFill>
              </a:rPr>
              <a:t>Hbase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FlockDB</a:t>
            </a:r>
            <a:r>
              <a:rPr lang="en-US" sz="2200" dirty="0">
                <a:solidFill>
                  <a:srgbClr val="000000"/>
                </a:solidFill>
              </a:rPr>
              <a:t>, Cassandra)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>
          <a:xfrm>
            <a:off x="-114300" y="5194300"/>
            <a:ext cx="2552700" cy="965200"/>
          </a:xfrm>
        </p:spPr>
        <p:txBody>
          <a:bodyPr/>
          <a:lstStyle/>
          <a:p>
            <a:pPr lvl="0"/>
            <a:r>
              <a:rPr lang="en-US" sz="1900" dirty="0">
                <a:solidFill>
                  <a:srgbClr val="000000"/>
                </a:solidFill>
              </a:rPr>
              <a:t>Netflix (</a:t>
            </a:r>
            <a:r>
              <a:rPr lang="en-US" sz="1900" dirty="0" err="1">
                <a:solidFill>
                  <a:srgbClr val="000000"/>
                </a:solidFill>
              </a:rPr>
              <a:t>SimpleDB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Hadoop</a:t>
            </a:r>
            <a:r>
              <a:rPr lang="en-US" sz="1900" dirty="0">
                <a:solidFill>
                  <a:srgbClr val="000000"/>
                </a:solidFill>
              </a:rPr>
              <a:t>/</a:t>
            </a:r>
            <a:r>
              <a:rPr lang="en-US" sz="1900" dirty="0" err="1">
                <a:solidFill>
                  <a:srgbClr val="000000"/>
                </a:solidFill>
              </a:rPr>
              <a:t>Hbase</a:t>
            </a:r>
            <a:r>
              <a:rPr lang="en-US" sz="1900" dirty="0">
                <a:solidFill>
                  <a:srgbClr val="000000"/>
                </a:solidFill>
              </a:rPr>
              <a:t>, Cassandra)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9"/>
          </p:nvPr>
        </p:nvSpPr>
        <p:spPr>
          <a:xfrm>
            <a:off x="4521200" y="5284878"/>
            <a:ext cx="2476499" cy="1001622"/>
          </a:xfrm>
        </p:spPr>
        <p:txBody>
          <a:bodyPr/>
          <a:lstStyle/>
          <a:p>
            <a:pPr lvl="0"/>
            <a:r>
              <a:rPr lang="en-US" sz="2200" dirty="0">
                <a:solidFill>
                  <a:srgbClr val="000000"/>
                </a:solidFill>
              </a:rPr>
              <a:t>CERN (</a:t>
            </a:r>
            <a:r>
              <a:rPr lang="en-US" sz="2200" dirty="0" err="1">
                <a:solidFill>
                  <a:srgbClr val="000000"/>
                </a:solidFill>
              </a:rPr>
              <a:t>CouchDB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476500" y="2908300"/>
            <a:ext cx="1892305" cy="1212149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Facebook (Cassandra)</a:t>
            </a:r>
          </a:p>
        </p:txBody>
      </p:sp>
      <p:pic>
        <p:nvPicPr>
          <p:cNvPr id="10" name="Picture Placeholder 9" descr="google-1015752_960_720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9" b="1209"/>
          <a:stretch>
            <a:fillRect/>
          </a:stretch>
        </p:blipFill>
        <p:spPr/>
      </p:pic>
      <p:pic>
        <p:nvPicPr>
          <p:cNvPr id="11" name="Picture Placeholder 10" descr="linkedin.pn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3" r="1073"/>
          <a:stretch>
            <a:fillRect/>
          </a:stretch>
        </p:blipFill>
        <p:spPr/>
      </p:pic>
      <p:pic>
        <p:nvPicPr>
          <p:cNvPr id="9" name="Picture Placeholder 8" descr="fb.pn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" r="1013"/>
          <a:stretch>
            <a:fillRect/>
          </a:stretch>
        </p:blipFill>
        <p:spPr/>
      </p:pic>
      <p:pic>
        <p:nvPicPr>
          <p:cNvPr id="12" name="Picture Placeholder 11" descr="twitter.jpg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" r="1013"/>
          <a:stretch>
            <a:fillRect/>
          </a:stretch>
        </p:blipFill>
        <p:spPr/>
      </p:pic>
      <p:pic>
        <p:nvPicPr>
          <p:cNvPr id="18" name="Picture Placeholder 17" descr="cern logo.png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80" b="5080"/>
          <a:stretch>
            <a:fillRect/>
          </a:stretch>
        </p:blipFill>
        <p:spPr/>
      </p:pic>
      <p:pic>
        <p:nvPicPr>
          <p:cNvPr id="16" name="Picture Placeholder 15" descr="Netflix_logo.svg.pn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658" t="-4349" r="7678" b="4349"/>
          <a:stretch/>
        </p:blipFill>
        <p:spPr>
          <a:xfrm>
            <a:off x="2260600" y="4521615"/>
            <a:ext cx="2349329" cy="2336385"/>
          </a:xfrm>
        </p:spPr>
      </p:pic>
    </p:spTree>
    <p:extLst>
      <p:ext uri="{BB962C8B-B14F-4D97-AF65-F5344CB8AC3E}">
        <p14:creationId xmlns="" xmlns:p14="http://schemas.microsoft.com/office/powerpoint/2010/main" val="78875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344488"/>
            <a:ext cx="8461717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6600"/>
                </a:solidFill>
              </a:rPr>
              <a:t>Relational </a:t>
            </a:r>
            <a:r>
              <a:rPr lang="en-US" altLang="en-US" sz="4000" b="1" dirty="0">
                <a:solidFill>
                  <a:schemeClr val="bg1"/>
                </a:solidFill>
              </a:rPr>
              <a:t>vs</a:t>
            </a:r>
            <a:r>
              <a:rPr lang="en-US" altLang="en-US" sz="4000" b="1" dirty="0">
                <a:solidFill>
                  <a:srgbClr val="FF6600"/>
                </a:solidFill>
              </a:rPr>
              <a:t> NoSQL Database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4713169"/>
              </p:ext>
            </p:extLst>
          </p:nvPr>
        </p:nvGraphicFramePr>
        <p:xfrm>
          <a:off x="1017562" y="2416651"/>
          <a:ext cx="745949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746">
                  <a:extLst>
                    <a:ext uri="{9D8B030D-6E8A-4147-A177-3AD203B41FA5}">
                      <a16:colId xmlns="" xmlns:a16="http://schemas.microsoft.com/office/drawing/2014/main" val="3648578366"/>
                    </a:ext>
                  </a:extLst>
                </a:gridCol>
                <a:gridCol w="3729746">
                  <a:extLst>
                    <a:ext uri="{9D8B030D-6E8A-4147-A177-3AD203B41FA5}">
                      <a16:colId xmlns="" xmlns:a16="http://schemas.microsoft.com/office/drawing/2014/main" val="2459809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RDBMS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NoSQL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607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Collection/Document</a:t>
                      </a:r>
                      <a:r>
                        <a:rPr lang="en-US" sz="2800" baseline="0" dirty="0"/>
                        <a:t> Root Element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736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985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Field/Element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540912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2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Relational vs NoSQL Data </a:t>
            </a:r>
            <a:r>
              <a:rPr lang="en-US" altLang="en-US" sz="4000" b="1" dirty="0">
                <a:solidFill>
                  <a:srgbClr val="FF6600"/>
                </a:solidFill>
              </a:rPr>
              <a:t>- Examples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2908745"/>
              </p:ext>
            </p:extLst>
          </p:nvPr>
        </p:nvGraphicFramePr>
        <p:xfrm>
          <a:off x="246602" y="2702621"/>
          <a:ext cx="3948779" cy="1645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916">
                  <a:extLst>
                    <a:ext uri="{9D8B030D-6E8A-4147-A177-3AD203B41FA5}">
                      <a16:colId xmlns="" xmlns:a16="http://schemas.microsoft.com/office/drawing/2014/main" val="2573706516"/>
                    </a:ext>
                  </a:extLst>
                </a:gridCol>
                <a:gridCol w="724673">
                  <a:extLst>
                    <a:ext uri="{9D8B030D-6E8A-4147-A177-3AD203B41FA5}">
                      <a16:colId xmlns="" xmlns:a16="http://schemas.microsoft.com/office/drawing/2014/main" val="2439453770"/>
                    </a:ext>
                  </a:extLst>
                </a:gridCol>
                <a:gridCol w="1890190">
                  <a:extLst>
                    <a:ext uri="{9D8B030D-6E8A-4147-A177-3AD203B41FA5}">
                      <a16:colId xmlns="" xmlns:a16="http://schemas.microsoft.com/office/drawing/2014/main" val="209078335"/>
                    </a:ext>
                  </a:extLst>
                </a:gridCol>
              </a:tblGrid>
              <a:tr h="371579">
                <a:tc>
                  <a:txBody>
                    <a:bodyPr/>
                    <a:lstStyle/>
                    <a:p>
                      <a:r>
                        <a:rPr lang="en-US" sz="2000" dirty="0"/>
                        <a:t>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6635596"/>
                  </a:ext>
                </a:extLst>
              </a:tr>
              <a:tr h="371579">
                <a:tc>
                  <a:txBody>
                    <a:bodyPr/>
                    <a:lstStyle/>
                    <a:p>
                      <a:r>
                        <a:rPr lang="en-US" sz="2000" b="1" dirty="0"/>
                        <a:t>SUBJID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9422541"/>
                  </a:ext>
                </a:extLst>
              </a:tr>
              <a:tr h="371579">
                <a:tc>
                  <a:txBody>
                    <a:bodyPr/>
                    <a:lstStyle/>
                    <a:p>
                      <a:r>
                        <a:rPr lang="en-US" sz="2000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027524"/>
                  </a:ext>
                </a:extLst>
              </a:tr>
              <a:tr h="456403">
                <a:tc>
                  <a:txBody>
                    <a:bodyPr/>
                    <a:lstStyle/>
                    <a:p>
                      <a:r>
                        <a:rPr lang="en-US" sz="2000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750892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28959" y="2454918"/>
            <a:ext cx="4541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&lt;DM&gt;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&lt;ROW&gt;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&lt;SUBJID&gt;001&lt;/SUBJID&gt;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&lt;SEX&gt;M&lt;/SEX&gt;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&lt;RACE&gt;WHITE&lt;/RACE&gt;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&lt;/ROW&gt;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&lt;ROW&gt;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&lt;SUBJID&gt;002&lt;/SUBJID&gt;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&lt;SEX&gt;F&lt;/SEX&gt;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	&lt;RACE&gt;ASIAN&lt;/RACE&gt;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&lt;/ROW&gt;</a:t>
            </a:r>
          </a:p>
          <a:p>
            <a:r>
              <a:rPr lang="en-US" sz="2000" dirty="0">
                <a:solidFill>
                  <a:schemeClr val="bg1"/>
                </a:solidFill>
              </a:rPr>
              <a:t>&lt;/DM&gt;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68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NoSQL data usage – </a:t>
            </a:r>
            <a:r>
              <a:rPr lang="en-US" altLang="en-US" sz="4000" b="1" dirty="0">
                <a:solidFill>
                  <a:srgbClr val="FF6600"/>
                </a:solidFill>
              </a:rPr>
              <a:t/>
            </a:r>
            <a:br>
              <a:rPr lang="en-US" altLang="en-US" sz="4000" b="1" dirty="0">
                <a:solidFill>
                  <a:srgbClr val="FF6600"/>
                </a:solidFill>
              </a:rPr>
            </a:br>
            <a:r>
              <a:rPr lang="en-US" altLang="en-US" sz="4000" b="1" dirty="0">
                <a:solidFill>
                  <a:srgbClr val="FF6600"/>
                </a:solidFill>
              </a:rPr>
              <a:t>multiple RACE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5900191"/>
              </p:ext>
            </p:extLst>
          </p:nvPr>
        </p:nvGraphicFramePr>
        <p:xfrm>
          <a:off x="77789" y="2631890"/>
          <a:ext cx="3948779" cy="1645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916">
                  <a:extLst>
                    <a:ext uri="{9D8B030D-6E8A-4147-A177-3AD203B41FA5}">
                      <a16:colId xmlns="" xmlns:a16="http://schemas.microsoft.com/office/drawing/2014/main" val="2573706516"/>
                    </a:ext>
                  </a:extLst>
                </a:gridCol>
                <a:gridCol w="724673">
                  <a:extLst>
                    <a:ext uri="{9D8B030D-6E8A-4147-A177-3AD203B41FA5}">
                      <a16:colId xmlns="" xmlns:a16="http://schemas.microsoft.com/office/drawing/2014/main" val="2439453770"/>
                    </a:ext>
                  </a:extLst>
                </a:gridCol>
                <a:gridCol w="1890190">
                  <a:extLst>
                    <a:ext uri="{9D8B030D-6E8A-4147-A177-3AD203B41FA5}">
                      <a16:colId xmlns="" xmlns:a16="http://schemas.microsoft.com/office/drawing/2014/main" val="209078335"/>
                    </a:ext>
                  </a:extLst>
                </a:gridCol>
              </a:tblGrid>
              <a:tr h="371579">
                <a:tc>
                  <a:txBody>
                    <a:bodyPr/>
                    <a:lstStyle/>
                    <a:p>
                      <a:r>
                        <a:rPr lang="en-US" sz="2000" dirty="0"/>
                        <a:t>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6635596"/>
                  </a:ext>
                </a:extLst>
              </a:tr>
              <a:tr h="371579">
                <a:tc>
                  <a:txBody>
                    <a:bodyPr/>
                    <a:lstStyle/>
                    <a:p>
                      <a:r>
                        <a:rPr lang="en-US" sz="2000" b="1" dirty="0"/>
                        <a:t>SUBJID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9422541"/>
                  </a:ext>
                </a:extLst>
              </a:tr>
              <a:tr h="371579">
                <a:tc>
                  <a:txBody>
                    <a:bodyPr/>
                    <a:lstStyle/>
                    <a:p>
                      <a:r>
                        <a:rPr lang="en-US" sz="2000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027524"/>
                  </a:ext>
                </a:extLst>
              </a:tr>
              <a:tr h="456403">
                <a:tc>
                  <a:txBody>
                    <a:bodyPr/>
                    <a:lstStyle/>
                    <a:p>
                      <a:r>
                        <a:rPr lang="en-US" sz="2000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MULTIPLE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750892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16259" y="2353318"/>
            <a:ext cx="45419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&lt;DM&gt;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     &lt;ROW&gt;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	&lt;SUBJID&gt;001&lt;/SUBJID&gt;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	&lt;SEX&gt;M&lt;/SEX&gt;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	&lt;RACE&gt;WHITE&lt;/RACE&gt;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&lt;/ROW&gt;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&lt;ROW&gt;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	&lt;SUBJID&gt;002&lt;/SUBJID&gt;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	&lt;SEX&gt;F&lt;/SEX&gt;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-US" sz="2000" dirty="0">
                <a:solidFill>
                  <a:srgbClr val="FFFF00"/>
                </a:solidFill>
              </a:rPr>
              <a:t>&lt;RACE&gt;WHITE&lt;/RACE&gt;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	&lt;RACE&gt;ASIAN&lt;/RACE&gt;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      &lt;/ROW&gt;</a:t>
            </a:r>
          </a:p>
          <a:p>
            <a:r>
              <a:rPr lang="en-US" sz="2000" dirty="0">
                <a:solidFill>
                  <a:srgbClr val="FFFFFF"/>
                </a:solidFill>
              </a:rPr>
              <a:t>&lt;/DM&gt;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8579273"/>
              </p:ext>
            </p:extLst>
          </p:nvPr>
        </p:nvGraphicFramePr>
        <p:xfrm>
          <a:off x="77789" y="4483909"/>
          <a:ext cx="3948779" cy="1645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958">
                  <a:extLst>
                    <a:ext uri="{9D8B030D-6E8A-4147-A177-3AD203B41FA5}">
                      <a16:colId xmlns="" xmlns:a16="http://schemas.microsoft.com/office/drawing/2014/main" val="2573706516"/>
                    </a:ext>
                  </a:extLst>
                </a:gridCol>
                <a:gridCol w="1203158">
                  <a:extLst>
                    <a:ext uri="{9D8B030D-6E8A-4147-A177-3AD203B41FA5}">
                      <a16:colId xmlns="" xmlns:a16="http://schemas.microsoft.com/office/drawing/2014/main" val="2439453770"/>
                    </a:ext>
                  </a:extLst>
                </a:gridCol>
                <a:gridCol w="1395663">
                  <a:extLst>
                    <a:ext uri="{9D8B030D-6E8A-4147-A177-3AD203B41FA5}">
                      <a16:colId xmlns="" xmlns:a16="http://schemas.microsoft.com/office/drawing/2014/main" val="209078335"/>
                    </a:ext>
                  </a:extLst>
                </a:gridCol>
              </a:tblGrid>
              <a:tr h="371579">
                <a:tc>
                  <a:txBody>
                    <a:bodyPr/>
                    <a:lstStyle/>
                    <a:p>
                      <a:r>
                        <a:rPr lang="en-US" sz="2000" dirty="0"/>
                        <a:t>SUPPDM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6635596"/>
                  </a:ext>
                </a:extLst>
              </a:tr>
              <a:tr h="371579">
                <a:tc>
                  <a:txBody>
                    <a:bodyPr/>
                    <a:lstStyle/>
                    <a:p>
                      <a:r>
                        <a:rPr lang="en-US" sz="2000" b="1" dirty="0"/>
                        <a:t>SUBJID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QNAM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9422541"/>
                  </a:ext>
                </a:extLst>
              </a:tr>
              <a:tr h="371579">
                <a:tc>
                  <a:txBody>
                    <a:bodyPr/>
                    <a:lstStyle/>
                    <a:p>
                      <a:r>
                        <a:rPr lang="en-US" sz="2000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RACE1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027524"/>
                  </a:ext>
                </a:extLst>
              </a:tr>
              <a:tr h="456403">
                <a:tc>
                  <a:txBody>
                    <a:bodyPr/>
                    <a:lstStyle/>
                    <a:p>
                      <a:r>
                        <a:rPr lang="en-US" sz="2000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RACE2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750892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624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35275"/>
            <a:ext cx="5295899" cy="17715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is </a:t>
            </a:r>
            <a:r>
              <a:rPr lang="en-US" altLang="en-US" sz="4000" b="1" dirty="0">
                <a:solidFill>
                  <a:srgbClr val="FF6600"/>
                </a:solidFill>
              </a:rPr>
              <a:t>REST API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Shape 33"/>
          <p:cNvSpPr/>
          <p:nvPr/>
        </p:nvSpPr>
        <p:spPr>
          <a:xfrm>
            <a:off x="1253793" y="158324"/>
            <a:ext cx="2136904" cy="1723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1" extrusionOk="0">
                <a:moveTo>
                  <a:pt x="0" y="2265"/>
                </a:moveTo>
                <a:cubicBezTo>
                  <a:pt x="2985" y="-26"/>
                  <a:pt x="6318" y="-569"/>
                  <a:pt x="9454" y="590"/>
                </a:cubicBezTo>
                <a:cubicBezTo>
                  <a:pt x="12825" y="1836"/>
                  <a:pt x="15806" y="4983"/>
                  <a:pt x="18486" y="8749"/>
                </a:cubicBezTo>
                <a:cubicBezTo>
                  <a:pt x="19581" y="10287"/>
                  <a:pt x="20620" y="11923"/>
                  <a:pt x="21600" y="13650"/>
                </a:cubicBezTo>
                <a:cubicBezTo>
                  <a:pt x="20285" y="15207"/>
                  <a:pt x="18910" y="16631"/>
                  <a:pt x="17485" y="17912"/>
                </a:cubicBezTo>
                <a:cubicBezTo>
                  <a:pt x="16553" y="18750"/>
                  <a:pt x="15597" y="19529"/>
                  <a:pt x="14594" y="20161"/>
                </a:cubicBezTo>
                <a:cubicBezTo>
                  <a:pt x="14065" y="20494"/>
                  <a:pt x="13526" y="20785"/>
                  <a:pt x="12979" y="21031"/>
                </a:cubicBezTo>
                <a:cubicBezTo>
                  <a:pt x="12154" y="15769"/>
                  <a:pt x="10295" y="11076"/>
                  <a:pt x="7680" y="7651"/>
                </a:cubicBezTo>
                <a:cubicBezTo>
                  <a:pt x="5474" y="4760"/>
                  <a:pt x="2817" y="2898"/>
                  <a:pt x="0" y="2265"/>
                </a:cubicBezTo>
                <a:close/>
              </a:path>
            </a:pathLst>
          </a:custGeom>
          <a:gradFill flip="none" rotWithShape="1">
            <a:gsLst>
              <a:gs pos="90000">
                <a:schemeClr val="accent1"/>
              </a:gs>
              <a:gs pos="0">
                <a:srgbClr val="FFFFFF">
                  <a:alpha val="0"/>
                </a:srgbClr>
              </a:gs>
            </a:gsLst>
            <a:lin ang="6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6350250" y="-349950"/>
            <a:ext cx="4098865" cy="3015956"/>
            <a:chOff x="7236911" y="1588745"/>
            <a:chExt cx="2435289" cy="1343920"/>
          </a:xfrm>
        </p:grpSpPr>
        <p:sp>
          <p:nvSpPr>
            <p:cNvPr id="8" name="Shape 37"/>
            <p:cNvSpPr/>
            <p:nvPr/>
          </p:nvSpPr>
          <p:spPr>
            <a:xfrm>
              <a:off x="7236911" y="2368112"/>
              <a:ext cx="1483757" cy="56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21600" y="7701"/>
                  </a:moveTo>
                  <a:cubicBezTo>
                    <a:pt x="20426" y="5337"/>
                    <a:pt x="19135" y="3464"/>
                    <a:pt x="17774" y="2111"/>
                  </a:cubicBezTo>
                  <a:cubicBezTo>
                    <a:pt x="16391" y="736"/>
                    <a:pt x="14916" y="-120"/>
                    <a:pt x="13405" y="14"/>
                  </a:cubicBezTo>
                  <a:cubicBezTo>
                    <a:pt x="11783" y="157"/>
                    <a:pt x="10213" y="1458"/>
                    <a:pt x="8806" y="3557"/>
                  </a:cubicBezTo>
                  <a:cubicBezTo>
                    <a:pt x="7955" y="4827"/>
                    <a:pt x="7174" y="6377"/>
                    <a:pt x="6367" y="7826"/>
                  </a:cubicBezTo>
                  <a:cubicBezTo>
                    <a:pt x="5424" y="9518"/>
                    <a:pt x="4446" y="11072"/>
                    <a:pt x="3390" y="12190"/>
                  </a:cubicBezTo>
                  <a:cubicBezTo>
                    <a:pt x="2313" y="13330"/>
                    <a:pt x="1168" y="14003"/>
                    <a:pt x="0" y="14172"/>
                  </a:cubicBezTo>
                  <a:cubicBezTo>
                    <a:pt x="2052" y="18626"/>
                    <a:pt x="4625" y="21146"/>
                    <a:pt x="7299" y="21323"/>
                  </a:cubicBezTo>
                  <a:cubicBezTo>
                    <a:pt x="9674" y="21480"/>
                    <a:pt x="12013" y="19772"/>
                    <a:pt x="14005" y="16412"/>
                  </a:cubicBezTo>
                  <a:cubicBezTo>
                    <a:pt x="15042" y="14662"/>
                    <a:pt x="15967" y="12488"/>
                    <a:pt x="17036" y="10870"/>
                  </a:cubicBezTo>
                  <a:cubicBezTo>
                    <a:pt x="18421" y="8774"/>
                    <a:pt x="19997" y="7680"/>
                    <a:pt x="21600" y="7701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chemeClr val="bg1">
                    <a:alpha val="0"/>
                  </a:schemeClr>
                </a:gs>
                <a:gs pos="0">
                  <a:schemeClr val="accent4">
                    <a:alpha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" name="Shape 35"/>
            <p:cNvSpPr/>
            <p:nvPr/>
          </p:nvSpPr>
          <p:spPr>
            <a:xfrm>
              <a:off x="7608686" y="1588745"/>
              <a:ext cx="1645547" cy="74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70" extrusionOk="0">
                  <a:moveTo>
                    <a:pt x="0" y="5045"/>
                  </a:moveTo>
                  <a:cubicBezTo>
                    <a:pt x="1232" y="3667"/>
                    <a:pt x="2513" y="2523"/>
                    <a:pt x="3826" y="1616"/>
                  </a:cubicBezTo>
                  <a:cubicBezTo>
                    <a:pt x="5222" y="650"/>
                    <a:pt x="6687" y="-71"/>
                    <a:pt x="8195" y="5"/>
                  </a:cubicBezTo>
                  <a:cubicBezTo>
                    <a:pt x="9819" y="88"/>
                    <a:pt x="11388" y="1108"/>
                    <a:pt x="12794" y="2726"/>
                  </a:cubicBezTo>
                  <a:cubicBezTo>
                    <a:pt x="13644" y="3704"/>
                    <a:pt x="14426" y="4892"/>
                    <a:pt x="15233" y="6004"/>
                  </a:cubicBezTo>
                  <a:cubicBezTo>
                    <a:pt x="16176" y="7303"/>
                    <a:pt x="17154" y="8497"/>
                    <a:pt x="18210" y="9355"/>
                  </a:cubicBezTo>
                  <a:cubicBezTo>
                    <a:pt x="19287" y="10231"/>
                    <a:pt x="20432" y="10747"/>
                    <a:pt x="21600" y="10877"/>
                  </a:cubicBezTo>
                  <a:cubicBezTo>
                    <a:pt x="20016" y="18165"/>
                    <a:pt x="15774" y="21529"/>
                    <a:pt x="12111" y="18400"/>
                  </a:cubicBezTo>
                  <a:cubicBezTo>
                    <a:pt x="10487" y="17012"/>
                    <a:pt x="9233" y="14418"/>
                    <a:pt x="7811" y="12341"/>
                  </a:cubicBezTo>
                  <a:cubicBezTo>
                    <a:pt x="6734" y="10768"/>
                    <a:pt x="5557" y="9492"/>
                    <a:pt x="4347" y="8366"/>
                  </a:cubicBezTo>
                  <a:cubicBezTo>
                    <a:pt x="2939" y="7055"/>
                    <a:pt x="1487" y="5946"/>
                    <a:pt x="0" y="5045"/>
                  </a:cubicBezTo>
                  <a:close/>
                </a:path>
              </a:pathLst>
            </a:custGeom>
            <a:gradFill flip="none" rotWithShape="1">
              <a:gsLst>
                <a:gs pos="95000">
                  <a:schemeClr val="accent3">
                    <a:alpha val="0"/>
                  </a:schemeClr>
                </a:gs>
                <a:gs pos="0">
                  <a:schemeClr val="accent3">
                    <a:alpha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" name="Shape 36"/>
            <p:cNvSpPr/>
            <p:nvPr/>
          </p:nvSpPr>
          <p:spPr>
            <a:xfrm rot="962435">
              <a:off x="8634523" y="2312863"/>
              <a:ext cx="1037677" cy="39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21600" y="7701"/>
                  </a:moveTo>
                  <a:cubicBezTo>
                    <a:pt x="20426" y="5337"/>
                    <a:pt x="19135" y="3464"/>
                    <a:pt x="17774" y="2111"/>
                  </a:cubicBezTo>
                  <a:cubicBezTo>
                    <a:pt x="16391" y="736"/>
                    <a:pt x="14916" y="-120"/>
                    <a:pt x="13405" y="14"/>
                  </a:cubicBezTo>
                  <a:cubicBezTo>
                    <a:pt x="11783" y="157"/>
                    <a:pt x="10213" y="1458"/>
                    <a:pt x="8806" y="3557"/>
                  </a:cubicBezTo>
                  <a:cubicBezTo>
                    <a:pt x="7955" y="4827"/>
                    <a:pt x="7174" y="6377"/>
                    <a:pt x="6367" y="7826"/>
                  </a:cubicBezTo>
                  <a:cubicBezTo>
                    <a:pt x="5424" y="9518"/>
                    <a:pt x="4446" y="11072"/>
                    <a:pt x="3390" y="12190"/>
                  </a:cubicBezTo>
                  <a:cubicBezTo>
                    <a:pt x="2313" y="13330"/>
                    <a:pt x="1168" y="14003"/>
                    <a:pt x="0" y="14172"/>
                  </a:cubicBezTo>
                  <a:cubicBezTo>
                    <a:pt x="2052" y="18626"/>
                    <a:pt x="4625" y="21146"/>
                    <a:pt x="7299" y="21323"/>
                  </a:cubicBezTo>
                  <a:cubicBezTo>
                    <a:pt x="9674" y="21480"/>
                    <a:pt x="12013" y="19772"/>
                    <a:pt x="14005" y="16412"/>
                  </a:cubicBezTo>
                  <a:cubicBezTo>
                    <a:pt x="15042" y="14662"/>
                    <a:pt x="15967" y="12488"/>
                    <a:pt x="17036" y="10870"/>
                  </a:cubicBezTo>
                  <a:cubicBezTo>
                    <a:pt x="18421" y="8774"/>
                    <a:pt x="19997" y="7680"/>
                    <a:pt x="21600" y="77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  <a:alpha val="0"/>
                  </a:schemeClr>
                </a:gs>
                <a:gs pos="100000">
                  <a:schemeClr val="accent2">
                    <a:alpha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753533" y="5678306"/>
            <a:ext cx="2379134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9300" y="2743201"/>
            <a:ext cx="4876802" cy="3762568"/>
          </a:xfrm>
          <a:prstGeom prst="rect">
            <a:avLst/>
          </a:prstGeom>
          <a:noFill/>
        </p:spPr>
        <p:txBody>
          <a:bodyPr wrap="square" lIns="0" tIns="34290" rIns="0" bIns="34290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Representational State Transfer (REST)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 simple data exchange format which is platform-, system- and language-independent and communicates through the internet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It uses HTTP and the response files come ready to be used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Popular data communication tools for </a:t>
            </a:r>
            <a:r>
              <a:rPr lang="en-US" sz="2000" dirty="0" err="1">
                <a:solidFill>
                  <a:schemeClr val="bg1"/>
                </a:solidFill>
              </a:rPr>
              <a:t>NoSQL</a:t>
            </a:r>
            <a:r>
              <a:rPr lang="en-US" sz="2000" dirty="0">
                <a:solidFill>
                  <a:schemeClr val="bg1"/>
                </a:solidFill>
              </a:rPr>
              <a:t> Database </a:t>
            </a:r>
          </a:p>
        </p:txBody>
      </p:sp>
    </p:spTree>
    <p:extLst>
      <p:ext uri="{BB962C8B-B14F-4D97-AF65-F5344CB8AC3E}">
        <p14:creationId xmlns="" xmlns:p14="http://schemas.microsoft.com/office/powerpoint/2010/main" val="98025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API </a:t>
            </a:r>
            <a:r>
              <a:rPr lang="en-US" altLang="en-US" sz="4000" b="1" dirty="0">
                <a:solidFill>
                  <a:srgbClr val="FF6600"/>
                </a:solidFill>
              </a:rPr>
              <a:t>Architecture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754" y="3006386"/>
            <a:ext cx="2560318" cy="2267836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NoSQL database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43040" y="3006386"/>
            <a:ext cx="2727910" cy="2267836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Computing Systems (SAS, R, Python)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75185" y="3601328"/>
            <a:ext cx="1729328" cy="1077951"/>
          </a:xfrm>
          <a:prstGeom prst="roundRect">
            <a:avLst/>
          </a:prstGeom>
          <a:solidFill>
            <a:srgbClr val="3366FF"/>
          </a:solidFill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REST API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97945" y="4665212"/>
            <a:ext cx="3080824" cy="463071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757271" y="3207434"/>
            <a:ext cx="3263697" cy="422030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80422" y="2781300"/>
            <a:ext cx="300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HTTP Request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4237" y="4975541"/>
            <a:ext cx="286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Response Files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225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4000" b="1" dirty="0">
                <a:solidFill>
                  <a:schemeClr val="bg1"/>
                </a:solidFill>
              </a:rPr>
              <a:t>Use Case </a:t>
            </a:r>
            <a:r>
              <a:rPr lang="en-US" altLang="en-US" sz="4000" b="1" dirty="0">
                <a:solidFill>
                  <a:srgbClr val="FF6600"/>
                </a:solidFill>
              </a:rPr>
              <a:t>– New York Times NoSQL Database	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835" y="1736005"/>
            <a:ext cx="8666329" cy="3349625"/>
          </a:xfrm>
        </p:spPr>
        <p:txBody>
          <a:bodyPr/>
          <a:lstStyle/>
          <a:p>
            <a:pPr marL="365760" indent="-36576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New York Times NoSQL Database – Mango DB</a:t>
            </a:r>
          </a:p>
          <a:p>
            <a:pPr marL="365760" indent="-36576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REST API (developer.nytimes.com)</a:t>
            </a:r>
          </a:p>
          <a:p>
            <a:pPr marL="365760" indent="-36576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</a:endParaRPr>
          </a:p>
          <a:p>
            <a:pPr marL="365760" lvl="1" indent="-36576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Obtain Developer API key </a:t>
            </a:r>
          </a:p>
          <a:p>
            <a:pPr marL="365760" lvl="1" indent="-36576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</a:endParaRPr>
          </a:p>
          <a:p>
            <a:pPr marL="365760" lvl="1" indent="-36576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Find NYT REST </a:t>
            </a:r>
            <a:r>
              <a:rPr lang="en-US" sz="2400" dirty="0" err="1">
                <a:solidFill>
                  <a:srgbClr val="FFFFFF"/>
                </a:solidFill>
              </a:rPr>
              <a:t>API:Book</a:t>
            </a:r>
            <a:r>
              <a:rPr lang="en-US" sz="2400" dirty="0">
                <a:solidFill>
                  <a:srgbClr val="FFFFFF"/>
                </a:solidFill>
              </a:rPr>
              <a:t> Reviews in http://developer.nytimes.com/docs/books_api/Books_API_Book_Reviews</a:t>
            </a:r>
          </a:p>
          <a:p>
            <a:pPr marL="365760" lvl="1" indent="-36576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</a:endParaRPr>
          </a:p>
          <a:p>
            <a:pPr marL="365760" lvl="1" indent="-36576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Find parameter – version, </a:t>
            </a:r>
            <a:r>
              <a:rPr lang="en-US" sz="2400" dirty="0" err="1">
                <a:solidFill>
                  <a:srgbClr val="FFFFFF"/>
                </a:solidFill>
              </a:rPr>
              <a:t>api</a:t>
            </a:r>
            <a:r>
              <a:rPr lang="en-US" sz="2400" dirty="0">
                <a:solidFill>
                  <a:srgbClr val="FFFFFF"/>
                </a:solidFill>
              </a:rPr>
              <a:t>-key, response-format, </a:t>
            </a:r>
            <a:r>
              <a:rPr lang="en-US" sz="2400" dirty="0" err="1">
                <a:solidFill>
                  <a:srgbClr val="FFFFFF"/>
                </a:solidFill>
              </a:rPr>
              <a:t>isbn</a:t>
            </a:r>
            <a:r>
              <a:rPr lang="en-US" sz="2400" dirty="0">
                <a:solidFill>
                  <a:srgbClr val="FFFFFF"/>
                </a:solidFill>
              </a:rPr>
              <a:t>, title, author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47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7506" y="145031"/>
            <a:ext cx="8229600" cy="1143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4000" b="1" dirty="0">
                <a:solidFill>
                  <a:schemeClr val="bg1"/>
                </a:solidFill>
              </a:rPr>
              <a:t>Use Case 1 </a:t>
            </a:r>
            <a:r>
              <a:rPr lang="en-US" altLang="en-US" sz="4000" b="1" dirty="0">
                <a:solidFill>
                  <a:srgbClr val="FF6600"/>
                </a:solidFill>
              </a:rPr>
              <a:t>– Using SAS for REST API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  <p:sp>
        <p:nvSpPr>
          <p:cNvPr id="6" name="Text Placeholder 39"/>
          <p:cNvSpPr txBox="1">
            <a:spLocks/>
          </p:cNvSpPr>
          <p:nvPr/>
        </p:nvSpPr>
        <p:spPr>
          <a:xfrm>
            <a:off x="397506" y="1733235"/>
            <a:ext cx="7859346" cy="4822310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*** file name that will receive document;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filename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review</a:t>
            </a:r>
            <a:r>
              <a:rPr lang="en-US" sz="2800" dirty="0">
                <a:solidFill>
                  <a:srgbClr val="FFFFFF"/>
                </a:solidFill>
              </a:rPr>
              <a:t> "C:\KL\BookReview\isbn-9780062409850.xml";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**** call </a:t>
            </a:r>
            <a:r>
              <a:rPr lang="en-US" sz="2800" dirty="0" err="1">
                <a:solidFill>
                  <a:srgbClr val="FFFFFF"/>
                </a:solidFill>
              </a:rPr>
              <a:t>resp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api</a:t>
            </a:r>
            <a:r>
              <a:rPr lang="en-US" sz="2800" dirty="0">
                <a:solidFill>
                  <a:srgbClr val="FFFFFF"/>
                </a:solidFill>
              </a:rPr>
              <a:t> using proc http;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proc http </a:t>
            </a:r>
            <a:endParaRPr lang="en-US" sz="2800" dirty="0">
              <a:solidFill>
                <a:srgbClr val="FFFFFF"/>
              </a:solidFill>
            </a:endParaRPr>
          </a:p>
          <a:p>
            <a:pPr marL="342891" lvl="1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out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review</a:t>
            </a:r>
          </a:p>
          <a:p>
            <a:pPr marL="342891" lvl="1" indent="0">
              <a:buNone/>
            </a:pPr>
            <a:r>
              <a:rPr lang="en-US" sz="2800" dirty="0" err="1">
                <a:solidFill>
                  <a:srgbClr val="FFFF00"/>
                </a:solidFill>
              </a:rPr>
              <a:t>url</a:t>
            </a:r>
            <a:r>
              <a:rPr lang="en-US" sz="2800" dirty="0">
                <a:solidFill>
                  <a:srgbClr val="FFFFFF"/>
                </a:solidFill>
              </a:rPr>
              <a:t>=”http://api.nytimes.com/svc/books/v3/</a:t>
            </a:r>
            <a:r>
              <a:rPr lang="en-US" sz="2800" dirty="0" err="1">
                <a:solidFill>
                  <a:srgbClr val="FFFFFF"/>
                </a:solidFill>
              </a:rPr>
              <a:t>reviews.xml?</a:t>
            </a:r>
            <a:r>
              <a:rPr lang="en-US" sz="2800" dirty="0" err="1">
                <a:solidFill>
                  <a:srgbClr val="FF0000"/>
                </a:solidFill>
              </a:rPr>
              <a:t>isbn</a:t>
            </a:r>
            <a:r>
              <a:rPr lang="en-US" sz="2800" dirty="0">
                <a:solidFill>
                  <a:srgbClr val="FFFFFF"/>
                </a:solidFill>
              </a:rPr>
              <a:t>=9780062409850&amp;</a:t>
            </a:r>
            <a:r>
              <a:rPr lang="en-US" sz="2800" dirty="0">
                <a:solidFill>
                  <a:srgbClr val="FF0000"/>
                </a:solidFill>
              </a:rPr>
              <a:t>api-key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 err="1">
                <a:solidFill>
                  <a:srgbClr val="FFFFFF"/>
                </a:solidFill>
              </a:rPr>
              <a:t>xxxxx</a:t>
            </a:r>
            <a:r>
              <a:rPr lang="en-US" sz="2800" dirty="0">
                <a:solidFill>
                  <a:srgbClr val="FFFFFF"/>
                </a:solidFill>
              </a:rPr>
              <a:t>”</a:t>
            </a:r>
          </a:p>
          <a:p>
            <a:pPr marL="342891" lvl="1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method</a:t>
            </a:r>
            <a:r>
              <a:rPr lang="en-US" sz="2800" dirty="0">
                <a:solidFill>
                  <a:srgbClr val="FFFFFF"/>
                </a:solidFill>
              </a:rPr>
              <a:t>="GET" ;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run</a:t>
            </a:r>
            <a:r>
              <a:rPr lang="en-US" sz="2800" dirty="0">
                <a:solidFill>
                  <a:srgbClr val="FFFFFF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5464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467" y="302285"/>
            <a:ext cx="8229600" cy="1143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4000" b="1" dirty="0">
                <a:solidFill>
                  <a:schemeClr val="bg1"/>
                </a:solidFill>
              </a:rPr>
              <a:t>Use Case 1 </a:t>
            </a:r>
            <a:r>
              <a:rPr lang="en-US" altLang="en-US" sz="4000" b="1" dirty="0">
                <a:solidFill>
                  <a:srgbClr val="FF6600"/>
                </a:solidFill>
              </a:rPr>
              <a:t>– Results Data</a:t>
            </a:r>
            <a:r>
              <a:rPr lang="en-US" altLang="en-US" sz="4000" b="1" dirty="0"/>
              <a:t>	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5466" y="873785"/>
            <a:ext cx="8978534" cy="33496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"C:\KL\BookReview\isbn-9780062409850.xml"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&lt;?xml version="1.0" encoding="UTF-8"?&gt;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&lt;</a:t>
            </a:r>
            <a:r>
              <a:rPr lang="en-US" sz="1600" dirty="0" err="1">
                <a:solidFill>
                  <a:srgbClr val="FFFFFF"/>
                </a:solidFill>
              </a:rPr>
              <a:t>result_set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&lt;status&gt;OK&lt;/status&gt;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&lt;copyright&gt;Copyright (c) 2016 The New York Times Company.  All Rights 	Reserved.&lt;/copyright&gt;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&lt;</a:t>
            </a:r>
            <a:r>
              <a:rPr lang="en-US" sz="1600" dirty="0" err="1">
                <a:solidFill>
                  <a:srgbClr val="FFFFFF"/>
                </a:solidFill>
              </a:rPr>
              <a:t>num_results</a:t>
            </a:r>
            <a:r>
              <a:rPr lang="en-US" sz="1600" dirty="0">
                <a:solidFill>
                  <a:srgbClr val="FFFFFF"/>
                </a:solidFill>
              </a:rPr>
              <a:t>&gt;1&lt;/</a:t>
            </a:r>
            <a:r>
              <a:rPr lang="en-US" sz="1600" dirty="0" err="1">
                <a:solidFill>
                  <a:srgbClr val="FFFFFF"/>
                </a:solidFill>
              </a:rPr>
              <a:t>num_results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&lt;results&gt;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&lt;result&gt;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&lt;</a:t>
            </a:r>
            <a:r>
              <a:rPr lang="en-US" sz="1600" dirty="0" err="1">
                <a:solidFill>
                  <a:srgbClr val="FFFFFF"/>
                </a:solidFill>
              </a:rPr>
              <a:t>url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  <a:r>
              <a:rPr lang="en-US" sz="1600" dirty="0">
                <a:solidFill>
                  <a:srgbClr val="FFFF00"/>
                </a:solidFill>
              </a:rPr>
              <a:t>http://www.nytimes.com/2015/07/14/books/review/harper-lees-go-set-a-	watchman.html</a:t>
            </a:r>
            <a:r>
              <a:rPr lang="en-US" sz="1600" dirty="0">
                <a:solidFill>
                  <a:srgbClr val="FFFFFF"/>
                </a:solidFill>
              </a:rPr>
              <a:t>&lt;/url&gt;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&lt;</a:t>
            </a:r>
            <a:r>
              <a:rPr lang="en-US" sz="1600" dirty="0" err="1">
                <a:solidFill>
                  <a:srgbClr val="FFFFFF"/>
                </a:solidFill>
              </a:rPr>
              <a:t>publication_dt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  <a:r>
              <a:rPr lang="en-US" sz="1600" dirty="0">
                <a:solidFill>
                  <a:srgbClr val="FFFF00"/>
                </a:solidFill>
              </a:rPr>
              <a:t>2015-07-14</a:t>
            </a:r>
            <a:r>
              <a:rPr lang="en-US" sz="1600" dirty="0">
                <a:solidFill>
                  <a:srgbClr val="FFFFFF"/>
                </a:solidFill>
              </a:rPr>
              <a:t>&lt;/</a:t>
            </a:r>
            <a:r>
              <a:rPr lang="en-US" sz="1600" dirty="0" err="1">
                <a:solidFill>
                  <a:srgbClr val="FFFFFF"/>
                </a:solidFill>
              </a:rPr>
              <a:t>publication_dt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&lt;byline&gt;</a:t>
            </a:r>
            <a:r>
              <a:rPr lang="en-US" sz="1600" dirty="0">
                <a:solidFill>
                  <a:srgbClr val="FFFF00"/>
                </a:solidFill>
              </a:rPr>
              <a:t>RANDALL KENNEDY</a:t>
            </a:r>
            <a:r>
              <a:rPr lang="en-US" sz="1600" dirty="0">
                <a:solidFill>
                  <a:srgbClr val="FFFFFF"/>
                </a:solidFill>
              </a:rPr>
              <a:t>&lt;/byline&gt;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&lt;</a:t>
            </a:r>
            <a:r>
              <a:rPr lang="en-US" sz="1600" dirty="0" err="1">
                <a:solidFill>
                  <a:srgbClr val="FFFFFF"/>
                </a:solidFill>
              </a:rPr>
              <a:t>book_title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  <a:r>
              <a:rPr lang="en-US" sz="1600" dirty="0">
                <a:solidFill>
                  <a:srgbClr val="FFFF00"/>
                </a:solidFill>
              </a:rPr>
              <a:t>Go Set a Watchman</a:t>
            </a:r>
            <a:r>
              <a:rPr lang="en-US" sz="1600" dirty="0">
                <a:solidFill>
                  <a:srgbClr val="FFFFFF"/>
                </a:solidFill>
              </a:rPr>
              <a:t>&lt;/</a:t>
            </a:r>
            <a:r>
              <a:rPr lang="en-US" sz="1600" dirty="0" err="1">
                <a:solidFill>
                  <a:srgbClr val="FFFFFF"/>
                </a:solidFill>
              </a:rPr>
              <a:t>book_title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&lt;</a:t>
            </a:r>
            <a:r>
              <a:rPr lang="en-US" sz="1600" dirty="0" err="1">
                <a:solidFill>
                  <a:srgbClr val="FFFFFF"/>
                </a:solidFill>
              </a:rPr>
              <a:t>book_author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  <a:r>
              <a:rPr lang="en-US" sz="1600" dirty="0">
                <a:solidFill>
                  <a:srgbClr val="FFFF00"/>
                </a:solidFill>
              </a:rPr>
              <a:t>Harper Lee</a:t>
            </a:r>
            <a:r>
              <a:rPr lang="en-US" sz="1600" dirty="0">
                <a:solidFill>
                  <a:srgbClr val="FFFFFF"/>
                </a:solidFill>
              </a:rPr>
              <a:t>&lt;/</a:t>
            </a:r>
            <a:r>
              <a:rPr lang="en-US" sz="1600" dirty="0" err="1">
                <a:solidFill>
                  <a:srgbClr val="FFFFFF"/>
                </a:solidFill>
              </a:rPr>
              <a:t>book_author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&lt;summary&gt;</a:t>
            </a:r>
            <a:r>
              <a:rPr lang="en-US" sz="1600" dirty="0">
                <a:solidFill>
                  <a:srgbClr val="FFFF00"/>
                </a:solidFill>
              </a:rPr>
              <a:t>“Go Set a Watchman” demands that its readers abandon the immature 			sentimentality 	ingrained by middle school and the film adaptation of “To Kill a 		Mockingbird.”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	&lt;/summary&gt;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&lt;isbn13&gt;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    &lt;isbn13_item&gt;9780062409850&lt;/isbn13_item&gt;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    &lt;isbn13_item&gt;9780062409874&lt;/isbn13_item&gt;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    &lt;isbn13_item&gt;9780062409881&lt;/isbn13_item&gt;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     &lt;/isbn13&gt;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    &lt;/result&gt;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    &lt;/results&gt;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66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2200" y="762001"/>
            <a:ext cx="3619500" cy="1638299"/>
          </a:xfrm>
        </p:spPr>
        <p:txBody>
          <a:bodyPr/>
          <a:lstStyle/>
          <a:p>
            <a:pPr algn="ctr"/>
            <a:r>
              <a:rPr lang="en-US" sz="4000" cap="none" dirty="0"/>
              <a:t>The  </a:t>
            </a:r>
            <a:r>
              <a:rPr lang="en-US" sz="4000" cap="none" dirty="0">
                <a:solidFill>
                  <a:schemeClr val="accent3"/>
                </a:solidFill>
              </a:rPr>
              <a:t>Agenda </a:t>
            </a:r>
            <a:endParaRPr lang="en-US" sz="4000" cap="none" dirty="0"/>
          </a:p>
        </p:txBody>
      </p:sp>
      <p:sp>
        <p:nvSpPr>
          <p:cNvPr id="3" name="Rectangle 2"/>
          <p:cNvSpPr/>
          <p:nvPr/>
        </p:nvSpPr>
        <p:spPr>
          <a:xfrm>
            <a:off x="4123267" y="3392313"/>
            <a:ext cx="5300133" cy="21787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ato Light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962400" y="3982431"/>
            <a:ext cx="4563534" cy="106372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Shape 34"/>
          <p:cNvSpPr/>
          <p:nvPr/>
        </p:nvSpPr>
        <p:spPr>
          <a:xfrm>
            <a:off x="2" y="5218239"/>
            <a:ext cx="3232217" cy="163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" name="Shape 37"/>
          <p:cNvSpPr/>
          <p:nvPr/>
        </p:nvSpPr>
        <p:spPr>
          <a:xfrm>
            <a:off x="2219038" y="5958794"/>
            <a:ext cx="1483757" cy="75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" name="Shape 35"/>
          <p:cNvSpPr/>
          <p:nvPr/>
        </p:nvSpPr>
        <p:spPr>
          <a:xfrm>
            <a:off x="2590813" y="4919637"/>
            <a:ext cx="1645547" cy="997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" name="Shape 36"/>
          <p:cNvSpPr/>
          <p:nvPr/>
        </p:nvSpPr>
        <p:spPr>
          <a:xfrm rot="962435">
            <a:off x="3616648" y="5885128"/>
            <a:ext cx="1037677" cy="526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8" name="Picture Placeholder 7" descr="road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39" r="27739"/>
          <a:stretch>
            <a:fillRect/>
          </a:stretch>
        </p:blipFill>
        <p:spPr/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495799" y="1777605"/>
            <a:ext cx="4451253" cy="4088815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The Data Trend</a:t>
            </a:r>
          </a:p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Introduction to NoSQL                            Database</a:t>
            </a:r>
          </a:p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RESP API</a:t>
            </a:r>
          </a:p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SAS Integration</a:t>
            </a:r>
          </a:p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354334" indent="-3429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365760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Questions and Discussion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7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7506" y="1825112"/>
            <a:ext cx="8405446" cy="3924300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install.package</a:t>
            </a:r>
            <a:r>
              <a:rPr lang="en-US" altLang="en-US" sz="2400" dirty="0">
                <a:solidFill>
                  <a:srgbClr val="FFFFFF"/>
                </a:solidFill>
              </a:rPr>
              <a:t>(‘</a:t>
            </a:r>
            <a:r>
              <a:rPr lang="en-US" altLang="en-US" sz="2400" dirty="0" err="1">
                <a:solidFill>
                  <a:srgbClr val="FFFFFF"/>
                </a:solidFill>
              </a:rPr>
              <a:t>RCurl</a:t>
            </a:r>
            <a:r>
              <a:rPr lang="en-US" altLang="en-US" sz="2400" dirty="0">
                <a:solidFill>
                  <a:srgbClr val="FFFFFF"/>
                </a:solidFill>
              </a:rPr>
              <a:t>’, ‘XML’)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library(‘</a:t>
            </a:r>
            <a:r>
              <a:rPr lang="en-US" altLang="en-US" sz="2400" dirty="0" err="1">
                <a:solidFill>
                  <a:srgbClr val="FFFFFF"/>
                </a:solidFill>
              </a:rPr>
              <a:t>RCurl</a:t>
            </a:r>
            <a:r>
              <a:rPr lang="en-US" altLang="en-US" sz="2400" dirty="0">
                <a:solidFill>
                  <a:srgbClr val="FFFFFF"/>
                </a:solidFill>
              </a:rPr>
              <a:t>’)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library(‘XML’)   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## character files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file1&lt;- </a:t>
            </a:r>
            <a:r>
              <a:rPr lang="en-US" sz="2400" dirty="0" err="1">
                <a:solidFill>
                  <a:srgbClr val="FFFFFF"/>
                </a:solidFill>
              </a:rPr>
              <a:t>getURL</a:t>
            </a:r>
            <a:r>
              <a:rPr lang="en-US" sz="2400" dirty="0">
                <a:solidFill>
                  <a:srgbClr val="FFFFFF"/>
                </a:solidFill>
              </a:rPr>
              <a:t>("</a:t>
            </a:r>
            <a:r>
              <a:rPr lang="en-US" sz="2400" dirty="0">
                <a:solidFill>
                  <a:srgbClr val="FFFF00"/>
                </a:solidFill>
              </a:rPr>
              <a:t>http://</a:t>
            </a:r>
            <a:r>
              <a:rPr lang="en-US" sz="2400" dirty="0" err="1">
                <a:solidFill>
                  <a:srgbClr val="FFFF00"/>
                </a:solidFill>
              </a:rPr>
              <a:t>api.nytimes.com</a:t>
            </a:r>
            <a:r>
              <a:rPr lang="en-US" sz="2400" dirty="0">
                <a:solidFill>
                  <a:srgbClr val="FFFF00"/>
                </a:solidFill>
              </a:rPr>
              <a:t>/svc/books/v3/</a:t>
            </a:r>
            <a:r>
              <a:rPr lang="en-US" sz="2400" dirty="0" err="1">
                <a:solidFill>
                  <a:srgbClr val="FFFF00"/>
                </a:solidFill>
              </a:rPr>
              <a:t>reviews.xml?isbn</a:t>
            </a:r>
            <a:r>
              <a:rPr lang="en-US" sz="2400" dirty="0">
                <a:solidFill>
                  <a:srgbClr val="FFFF00"/>
                </a:solidFill>
              </a:rPr>
              <a:t>=9780062409850&amp;api-key=xxx</a:t>
            </a:r>
            <a:r>
              <a:rPr lang="en-US" sz="2400" dirty="0">
                <a:solidFill>
                  <a:srgbClr val="FFFFFF"/>
                </a:solidFill>
              </a:rPr>
              <a:t>")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## list files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file2 &lt;- </a:t>
            </a:r>
            <a:r>
              <a:rPr lang="en-US" sz="2400" dirty="0" err="1">
                <a:solidFill>
                  <a:srgbClr val="FFFFFF"/>
                </a:solidFill>
              </a:rPr>
              <a:t>xmlParse</a:t>
            </a:r>
            <a:r>
              <a:rPr lang="en-US" sz="2400" dirty="0">
                <a:solidFill>
                  <a:srgbClr val="FFFFFF"/>
                </a:solidFill>
              </a:rPr>
              <a:t>("</a:t>
            </a:r>
            <a:r>
              <a:rPr lang="en-US" sz="2400" dirty="0">
                <a:solidFill>
                  <a:srgbClr val="FFFF00"/>
                </a:solidFill>
              </a:rPr>
              <a:t>http://</a:t>
            </a:r>
            <a:r>
              <a:rPr lang="en-US" sz="2400" dirty="0" err="1">
                <a:solidFill>
                  <a:srgbClr val="FFFF00"/>
                </a:solidFill>
              </a:rPr>
              <a:t>api.nytimes.com</a:t>
            </a:r>
            <a:r>
              <a:rPr lang="en-US" sz="2400" dirty="0">
                <a:solidFill>
                  <a:srgbClr val="FFFF00"/>
                </a:solidFill>
              </a:rPr>
              <a:t>/svc/books/v3/</a:t>
            </a:r>
            <a:r>
              <a:rPr lang="en-US" sz="2400" dirty="0" err="1">
                <a:solidFill>
                  <a:srgbClr val="FFFF00"/>
                </a:solidFill>
              </a:rPr>
              <a:t>reviews.xml?isbn</a:t>
            </a:r>
            <a:r>
              <a:rPr lang="en-US" sz="2400" dirty="0">
                <a:solidFill>
                  <a:srgbClr val="FFFF00"/>
                </a:solidFill>
              </a:rPr>
              <a:t>=9780062409850&amp;api-key=xxx</a:t>
            </a:r>
            <a:r>
              <a:rPr lang="en-US" sz="2400" dirty="0">
                <a:solidFill>
                  <a:srgbClr val="FFFFFF"/>
                </a:solidFill>
              </a:rPr>
              <a:t>")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7506" y="145031"/>
            <a:ext cx="8229600" cy="1143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4000" b="1" dirty="0">
                <a:solidFill>
                  <a:schemeClr val="bg1"/>
                </a:solidFill>
              </a:rPr>
              <a:t>Use Case 2 </a:t>
            </a:r>
            <a:r>
              <a:rPr lang="en-US" altLang="en-US" sz="4000" b="1" dirty="0">
                <a:solidFill>
                  <a:srgbClr val="FF6600"/>
                </a:solidFill>
              </a:rPr>
              <a:t>– Using R for REST API</a:t>
            </a:r>
          </a:p>
        </p:txBody>
      </p:sp>
    </p:spTree>
    <p:extLst>
      <p:ext uri="{BB962C8B-B14F-4D97-AF65-F5344CB8AC3E}">
        <p14:creationId xmlns="" xmlns:p14="http://schemas.microsoft.com/office/powerpoint/2010/main" val="172835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474" y="222048"/>
            <a:ext cx="8588326" cy="1143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4000" b="1" dirty="0">
                <a:solidFill>
                  <a:schemeClr val="bg1"/>
                </a:solidFill>
              </a:rPr>
              <a:t>SAS Codes converting</a:t>
            </a:r>
            <a:r>
              <a:rPr lang="en-US" altLang="en-US" sz="4000" b="1" dirty="0">
                <a:solidFill>
                  <a:srgbClr val="FF6600"/>
                </a:solidFill>
              </a:rPr>
              <a:t> XML Documents </a:t>
            </a:r>
            <a:r>
              <a:rPr lang="en-US" altLang="en-US" sz="4000" b="1" dirty="0">
                <a:solidFill>
                  <a:schemeClr val="bg1"/>
                </a:solidFill>
              </a:rPr>
              <a:t>to</a:t>
            </a:r>
            <a:r>
              <a:rPr lang="en-US" altLang="en-US" sz="4000" b="1" dirty="0">
                <a:solidFill>
                  <a:srgbClr val="FF6600"/>
                </a:solidFill>
              </a:rPr>
              <a:t> SAS Datasets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202" y="1449456"/>
            <a:ext cx="9158068" cy="33496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**** response xml files;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filename  </a:t>
            </a:r>
            <a:r>
              <a:rPr lang="en-US" sz="2800" dirty="0" err="1">
                <a:solidFill>
                  <a:srgbClr val="FFFF00"/>
                </a:solidFill>
              </a:rPr>
              <a:t>resp</a:t>
            </a:r>
            <a:r>
              <a:rPr lang="en-US" sz="2800" dirty="0">
                <a:solidFill>
                  <a:srgbClr val="FFFFFF"/>
                </a:solidFill>
              </a:rPr>
              <a:t> " C:\KL\BookReview\isbn-9780062409850.xml ";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**** Create response xml map file;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filename  </a:t>
            </a:r>
            <a:r>
              <a:rPr lang="en-US" sz="2800" dirty="0" err="1">
                <a:solidFill>
                  <a:srgbClr val="FF0000"/>
                </a:solidFill>
              </a:rPr>
              <a:t>respmap</a:t>
            </a:r>
            <a:r>
              <a:rPr lang="en-US" sz="2800" dirty="0">
                <a:solidFill>
                  <a:srgbClr val="FFFFFF"/>
                </a:solidFill>
              </a:rPr>
              <a:t> " C:\KL\BookReview\response.map 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FFFFFF"/>
                </a:solidFill>
              </a:rPr>
              <a:t>libname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resp</a:t>
            </a:r>
            <a:r>
              <a:rPr lang="en-US" sz="2800" dirty="0">
                <a:solidFill>
                  <a:srgbClr val="FFFFFF"/>
                </a:solidFill>
              </a:rPr>
              <a:t> xmlv2 </a:t>
            </a:r>
            <a:r>
              <a:rPr lang="en-US" sz="2800" dirty="0" err="1">
                <a:solidFill>
                  <a:srgbClr val="FFFFFF"/>
                </a:solidFill>
              </a:rPr>
              <a:t>xmlmap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 err="1">
                <a:solidFill>
                  <a:srgbClr val="FF0000"/>
                </a:solidFill>
              </a:rPr>
              <a:t>respmap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automap</a:t>
            </a:r>
            <a:r>
              <a:rPr lang="en-US" sz="2800" dirty="0">
                <a:solidFill>
                  <a:srgbClr val="FFFFFF"/>
                </a:solidFill>
              </a:rPr>
              <a:t>=replace;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**** Convert response xml files to SAS temporary dataset in work area;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proc copy in=</a:t>
            </a:r>
            <a:r>
              <a:rPr lang="en-US" sz="2800" dirty="0" err="1">
                <a:solidFill>
                  <a:srgbClr val="FFFF00"/>
                </a:solidFill>
              </a:rPr>
              <a:t>resp</a:t>
            </a:r>
            <a:r>
              <a:rPr lang="en-US" sz="2800" dirty="0">
                <a:solidFill>
                  <a:srgbClr val="FFFFFF"/>
                </a:solidFill>
              </a:rPr>
              <a:t> out=work;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run;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234" y="120835"/>
            <a:ext cx="9108831" cy="84365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4000" b="1" dirty="0">
                <a:solidFill>
                  <a:schemeClr val="bg1"/>
                </a:solidFill>
              </a:rPr>
              <a:t>SAS Datasets </a:t>
            </a:r>
            <a:r>
              <a:rPr lang="en-US" altLang="en-US" sz="4000" b="1" dirty="0">
                <a:solidFill>
                  <a:srgbClr val="FF6600"/>
                </a:solidFill>
              </a:rPr>
              <a:t>from XML Documents	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7115" y="866652"/>
            <a:ext cx="8813068" cy="598701"/>
          </a:xfrm>
        </p:spPr>
        <p:txBody>
          <a:bodyPr/>
          <a:lstStyle/>
          <a:p>
            <a:pPr marL="365760" indent="-36576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spc="10" dirty="0">
                <a:solidFill>
                  <a:srgbClr val="FFFFFF"/>
                </a:solidFill>
              </a:rPr>
              <a:t>5 SAS datasets: isbn13, isbn13_item, result, </a:t>
            </a:r>
            <a:r>
              <a:rPr lang="en-US" sz="2400" spc="10" dirty="0" err="1">
                <a:solidFill>
                  <a:srgbClr val="FFFFFF"/>
                </a:solidFill>
              </a:rPr>
              <a:t>result_set</a:t>
            </a:r>
            <a:r>
              <a:rPr lang="en-US" sz="2400" spc="10" dirty="0">
                <a:solidFill>
                  <a:srgbClr val="FFFFFF"/>
                </a:solidFill>
              </a:rPr>
              <a:t> and results</a:t>
            </a:r>
          </a:p>
          <a:p>
            <a:pPr marL="365760" indent="-36576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spc="10" dirty="0">
                <a:solidFill>
                  <a:srgbClr val="FFFFFF"/>
                </a:solidFill>
              </a:rPr>
              <a:t>result SAS dataset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9988160"/>
              </p:ext>
            </p:extLst>
          </p:nvPr>
        </p:nvGraphicFramePr>
        <p:xfrm>
          <a:off x="328766" y="2019846"/>
          <a:ext cx="8649768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827">
                  <a:extLst>
                    <a:ext uri="{9D8B030D-6E8A-4147-A177-3AD203B41FA5}">
                      <a16:colId xmlns="" xmlns:a16="http://schemas.microsoft.com/office/drawing/2014/main" val="1010953614"/>
                    </a:ext>
                  </a:extLst>
                </a:gridCol>
                <a:gridCol w="925640">
                  <a:extLst>
                    <a:ext uri="{9D8B030D-6E8A-4147-A177-3AD203B41FA5}">
                      <a16:colId xmlns="" xmlns:a16="http://schemas.microsoft.com/office/drawing/2014/main" val="2006767750"/>
                    </a:ext>
                  </a:extLst>
                </a:gridCol>
                <a:gridCol w="1527179">
                  <a:extLst>
                    <a:ext uri="{9D8B030D-6E8A-4147-A177-3AD203B41FA5}">
                      <a16:colId xmlns="" xmlns:a16="http://schemas.microsoft.com/office/drawing/2014/main" val="1210315095"/>
                    </a:ext>
                  </a:extLst>
                </a:gridCol>
                <a:gridCol w="916306">
                  <a:extLst>
                    <a:ext uri="{9D8B030D-6E8A-4147-A177-3AD203B41FA5}">
                      <a16:colId xmlns="" xmlns:a16="http://schemas.microsoft.com/office/drawing/2014/main" val="3322944337"/>
                    </a:ext>
                  </a:extLst>
                </a:gridCol>
                <a:gridCol w="916306">
                  <a:extLst>
                    <a:ext uri="{9D8B030D-6E8A-4147-A177-3AD203B41FA5}">
                      <a16:colId xmlns="" xmlns:a16="http://schemas.microsoft.com/office/drawing/2014/main" val="3987103377"/>
                    </a:ext>
                  </a:extLst>
                </a:gridCol>
                <a:gridCol w="839948">
                  <a:extLst>
                    <a:ext uri="{9D8B030D-6E8A-4147-A177-3AD203B41FA5}">
                      <a16:colId xmlns="" xmlns:a16="http://schemas.microsoft.com/office/drawing/2014/main" val="2880876719"/>
                    </a:ext>
                  </a:extLst>
                </a:gridCol>
                <a:gridCol w="687231">
                  <a:extLst>
                    <a:ext uri="{9D8B030D-6E8A-4147-A177-3AD203B41FA5}">
                      <a16:colId xmlns="" xmlns:a16="http://schemas.microsoft.com/office/drawing/2014/main" val="3182274960"/>
                    </a:ext>
                  </a:extLst>
                </a:gridCol>
                <a:gridCol w="1985331">
                  <a:extLst>
                    <a:ext uri="{9D8B030D-6E8A-4147-A177-3AD203B41FA5}">
                      <a16:colId xmlns="" xmlns:a16="http://schemas.microsoft.com/office/drawing/2014/main" val="4082356736"/>
                    </a:ext>
                  </a:extLst>
                </a:gridCol>
              </a:tblGrid>
              <a:tr h="4534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results_ORDINAL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result_ORDINAL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url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Publication_dt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byline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Book_title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Book_author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summary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4193347385"/>
                  </a:ext>
                </a:extLst>
              </a:tr>
              <a:tr h="15870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http://www.nytimes.com/2015/07/14/books/review/harper-lees-go-set-a-watchman.html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2015-07-14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RANDALL KENNEDY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 Set a Watchman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Harper Lee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“Go Set a Watchman” demands that its readers abandon the immature sentimentality ingrained by middle school and the film adaptation of “To Kill a Mockingbird.”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8408126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766" y="5257562"/>
            <a:ext cx="7040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&lt;result&gt; </a:t>
            </a:r>
          </a:p>
          <a:p>
            <a:r>
              <a:rPr lang="en-US" dirty="0">
                <a:solidFill>
                  <a:srgbClr val="FFFFFF"/>
                </a:solidFill>
              </a:rPr>
              <a:t>	&lt;</a:t>
            </a:r>
            <a:r>
              <a:rPr lang="en-US" dirty="0" err="1">
                <a:solidFill>
                  <a:srgbClr val="FFFFFF"/>
                </a:solidFill>
              </a:rPr>
              <a:t>url</a:t>
            </a:r>
            <a:r>
              <a:rPr lang="en-US" dirty="0">
                <a:solidFill>
                  <a:srgbClr val="FFFFFF"/>
                </a:solidFill>
              </a:rPr>
              <a:t>&gt;http://www.nytimes.com/2015/07/14/books/review/harper-lees-go-set-a-	watchman.html&lt;/</a:t>
            </a:r>
            <a:r>
              <a:rPr lang="en-US" dirty="0" err="1">
                <a:solidFill>
                  <a:srgbClr val="FFFFFF"/>
                </a:solidFill>
              </a:rPr>
              <a:t>url</a:t>
            </a:r>
            <a:r>
              <a:rPr lang="en-US" dirty="0">
                <a:solidFill>
                  <a:srgbClr val="FFFFFF"/>
                </a:solidFill>
              </a:rPr>
              <a:t>&gt;</a:t>
            </a:r>
          </a:p>
          <a:p>
            <a:r>
              <a:rPr lang="en-US" dirty="0">
                <a:solidFill>
                  <a:srgbClr val="FFFFFF"/>
                </a:solidFill>
              </a:rPr>
              <a:t>            &lt;</a:t>
            </a:r>
            <a:r>
              <a:rPr lang="en-US" dirty="0" err="1">
                <a:solidFill>
                  <a:srgbClr val="FFFFFF"/>
                </a:solidFill>
              </a:rPr>
              <a:t>publication_dt</a:t>
            </a:r>
            <a:r>
              <a:rPr lang="en-US" dirty="0">
                <a:solidFill>
                  <a:srgbClr val="FFFFFF"/>
                </a:solidFill>
              </a:rPr>
              <a:t>&gt;2015-07-14&lt;/</a:t>
            </a:r>
            <a:r>
              <a:rPr lang="en-US" dirty="0" err="1">
                <a:solidFill>
                  <a:srgbClr val="FFFFFF"/>
                </a:solidFill>
              </a:rPr>
              <a:t>publication_dt</a:t>
            </a:r>
            <a:r>
              <a:rPr lang="en-US" dirty="0">
                <a:solidFill>
                  <a:srgbClr val="FFFFFF"/>
                </a:solidFill>
              </a:rPr>
              <a:t>&gt;</a:t>
            </a:r>
          </a:p>
          <a:p>
            <a:r>
              <a:rPr lang="en-US" dirty="0">
                <a:solidFill>
                  <a:srgbClr val="FFFFFF"/>
                </a:solidFill>
              </a:rPr>
              <a:t>            &lt;byline&gt;RANDALL KENNEDY&lt;/byline&gt;</a:t>
            </a:r>
          </a:p>
          <a:p>
            <a:r>
              <a:rPr lang="en-US" dirty="0">
                <a:solidFill>
                  <a:srgbClr val="FFFFFF"/>
                </a:solidFill>
              </a:rPr>
              <a:t>	……</a:t>
            </a:r>
          </a:p>
          <a:p>
            <a:r>
              <a:rPr lang="en-US" dirty="0">
                <a:solidFill>
                  <a:srgbClr val="FFFFFF"/>
                </a:solidFill>
              </a:rPr>
              <a:t>&lt;/result&gt;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579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4150" y="142275"/>
            <a:ext cx="8855481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Architecture Design of Integration between </a:t>
            </a:r>
            <a:r>
              <a:rPr lang="en-US" altLang="en-US" sz="4000" b="1" dirty="0">
                <a:solidFill>
                  <a:srgbClr val="FF6600"/>
                </a:solidFill>
              </a:rPr>
              <a:t>SAS </a:t>
            </a:r>
            <a:r>
              <a:rPr lang="en-US" altLang="en-US" sz="4000" b="1" dirty="0">
                <a:solidFill>
                  <a:schemeClr val="bg1"/>
                </a:solidFill>
              </a:rPr>
              <a:t>and</a:t>
            </a:r>
            <a:r>
              <a:rPr lang="en-US" altLang="en-US" sz="4000" b="1" dirty="0">
                <a:solidFill>
                  <a:srgbClr val="FF6600"/>
                </a:solidFill>
              </a:rPr>
              <a:t> NoSQL Database</a:t>
            </a:r>
            <a:r>
              <a:rPr lang="en-US" altLang="en-US" sz="4000" b="1" dirty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97" y="2472929"/>
            <a:ext cx="1832499" cy="1473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NoSQL Database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508" y="3941930"/>
            <a:ext cx="1404588" cy="85981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REST API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7911" y="2335538"/>
            <a:ext cx="4751721" cy="3591525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SAS Environment</a:t>
            </a: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4" idx="3"/>
            <a:endCxn id="15" idx="1"/>
          </p:cNvCxnSpPr>
          <p:nvPr/>
        </p:nvCxnSpPr>
        <p:spPr>
          <a:xfrm flipV="1">
            <a:off x="6350000" y="4324452"/>
            <a:ext cx="673101" cy="35723"/>
          </a:xfrm>
          <a:prstGeom prst="straightConnector1">
            <a:avLst/>
          </a:prstGeom>
          <a:ln w="57150">
            <a:solidFill>
              <a:schemeClr val="accent4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7911" y="2864092"/>
            <a:ext cx="2971800" cy="835406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HTTP request with parameters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7656" y="3843550"/>
            <a:ext cx="1932344" cy="103325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Response Files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23101" y="3835400"/>
            <a:ext cx="1847850" cy="978104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SAS Data Sets</a:t>
            </a:r>
          </a:p>
        </p:txBody>
      </p:sp>
      <p:cxnSp>
        <p:nvCxnSpPr>
          <p:cNvPr id="16" name="Straight Arrow Connector 15"/>
          <p:cNvCxnSpPr>
            <a:stCxn id="13" idx="1"/>
            <a:endCxn id="10" idx="3"/>
          </p:cNvCxnSpPr>
          <p:nvPr/>
        </p:nvCxnSpPr>
        <p:spPr>
          <a:xfrm flipH="1">
            <a:off x="1856096" y="3281795"/>
            <a:ext cx="2431815" cy="1090041"/>
          </a:xfrm>
          <a:prstGeom prst="straightConnector1">
            <a:avLst/>
          </a:prstGeom>
          <a:ln w="57150">
            <a:solidFill>
              <a:srgbClr val="98DDF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4" idx="1"/>
          </p:cNvCxnSpPr>
          <p:nvPr/>
        </p:nvCxnSpPr>
        <p:spPr>
          <a:xfrm flipV="1">
            <a:off x="1856096" y="4360175"/>
            <a:ext cx="2561560" cy="11661"/>
          </a:xfrm>
          <a:prstGeom prst="straightConnector1">
            <a:avLst/>
          </a:prstGeom>
          <a:ln w="57150">
            <a:solidFill>
              <a:srgbClr val="98DDF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45333" y="2732854"/>
            <a:ext cx="1543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Internet (HTTP)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24068" y="4904105"/>
            <a:ext cx="261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Conversion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7494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Use Case </a:t>
            </a:r>
            <a:r>
              <a:rPr lang="en-US" altLang="en-US" sz="4000" b="1" dirty="0">
                <a:solidFill>
                  <a:srgbClr val="FF6600"/>
                </a:solidFill>
              </a:rPr>
              <a:t>– SDTM Trial Design Domains	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97" y="2472929"/>
            <a:ext cx="1832499" cy="1473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eProtocol</a:t>
            </a:r>
            <a:r>
              <a:rPr lang="en-US" sz="2800" dirty="0">
                <a:solidFill>
                  <a:srgbClr val="000000"/>
                </a:solidFill>
              </a:rPr>
              <a:t> System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508" y="3941930"/>
            <a:ext cx="1404588" cy="859811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REST API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7911" y="2335538"/>
            <a:ext cx="4751721" cy="3410169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SAS macros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4" idx="3"/>
            <a:endCxn id="15" idx="1"/>
          </p:cNvCxnSpPr>
          <p:nvPr/>
        </p:nvCxnSpPr>
        <p:spPr>
          <a:xfrm flipV="1">
            <a:off x="6059606" y="4686555"/>
            <a:ext cx="557095" cy="31226"/>
          </a:xfrm>
          <a:prstGeom prst="straightConnector1">
            <a:avLst/>
          </a:prstGeom>
          <a:ln w="57150">
            <a:solidFill>
              <a:schemeClr val="accent4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99449" y="3147782"/>
            <a:ext cx="2440435" cy="83540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HTTP request with parameters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7656" y="4228052"/>
            <a:ext cx="1641950" cy="979458"/>
          </a:xfrm>
          <a:prstGeom prst="rect">
            <a:avLst/>
          </a:prstGeom>
          <a:solidFill>
            <a:srgbClr val="267E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response files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16701" y="4165600"/>
            <a:ext cx="2254250" cy="104191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SDTM Trial  Design Datasets (TS, TI, TV)</a:t>
            </a:r>
          </a:p>
        </p:txBody>
      </p:sp>
      <p:cxnSp>
        <p:nvCxnSpPr>
          <p:cNvPr id="16" name="Straight Arrow Connector 15"/>
          <p:cNvCxnSpPr>
            <a:stCxn id="13" idx="1"/>
            <a:endCxn id="10" idx="3"/>
          </p:cNvCxnSpPr>
          <p:nvPr/>
        </p:nvCxnSpPr>
        <p:spPr>
          <a:xfrm flipH="1">
            <a:off x="1856096" y="3565485"/>
            <a:ext cx="2443353" cy="80635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4" idx="1"/>
          </p:cNvCxnSpPr>
          <p:nvPr/>
        </p:nvCxnSpPr>
        <p:spPr>
          <a:xfrm>
            <a:off x="1856096" y="4371836"/>
            <a:ext cx="2561560" cy="345945"/>
          </a:xfrm>
          <a:prstGeom prst="straightConnector1">
            <a:avLst/>
          </a:prstGeom>
          <a:ln w="57150">
            <a:solidFill>
              <a:srgbClr val="A6A6A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75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Final Thoughts	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5996" y="5720479"/>
            <a:ext cx="9204344" cy="5715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Solution for complex problem = 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NoSQL Database || REST API || SAS</a:t>
            </a:r>
          </a:p>
        </p:txBody>
      </p:sp>
      <p:pic>
        <p:nvPicPr>
          <p:cNvPr id="3078" name="Picture 6" descr="Heap Messy Toy Multicolor Lego Building Bricks Royalty Free Stock 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84" y="3997234"/>
            <a:ext cx="2038331" cy="135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ego block Stock Photograph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9" y="1645233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959317" y="3372434"/>
            <a:ext cx="9464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0350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7208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OR</a:t>
            </a:r>
          </a:p>
        </p:txBody>
      </p:sp>
      <p:pic>
        <p:nvPicPr>
          <p:cNvPr id="2" name="Picture 1" descr="LEGO_Building_At_KS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604296"/>
            <a:ext cx="2603499" cy="3151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99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Electric DNA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43" r="27743"/>
          <a:stretch>
            <a:fillRect/>
          </a:stretch>
        </p:blipFill>
        <p:spPr/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88129" y="248047"/>
            <a:ext cx="4974165" cy="821266"/>
          </a:xfrm>
        </p:spPr>
        <p:txBody>
          <a:bodyPr>
            <a:noAutofit/>
          </a:bodyPr>
          <a:lstStyle/>
          <a:p>
            <a:r>
              <a:rPr lang="en-US" sz="4800" b="1" cap="none" dirty="0">
                <a:solidFill>
                  <a:srgbClr val="FF6600"/>
                </a:solidFill>
              </a:rPr>
              <a:t>Contact</a:t>
            </a:r>
            <a:r>
              <a:rPr lang="en-US" sz="4800" b="1" cap="none" dirty="0">
                <a:solidFill>
                  <a:schemeClr val="bg1"/>
                </a:solidFill>
              </a:rPr>
              <a:t> Us!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0" y="2324988"/>
            <a:ext cx="4563534" cy="24663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solidFill>
                  <a:schemeClr val="bg1"/>
                </a:solidFill>
              </a:rPr>
              <a:t>Email us at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solidFill>
                  <a:schemeClr val="bg1"/>
                </a:solidFill>
              </a:rPr>
              <a:t>klee@clindatainsight.com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>
                <a:solidFill>
                  <a:schemeClr val="bg1"/>
                </a:solidFill>
              </a:rPr>
              <a:t>consulting@clindatainsight.com</a:t>
            </a:r>
          </a:p>
          <a:p>
            <a:r>
              <a:rPr lang="en-US" sz="1800" cap="none" dirty="0"/>
              <a:t>https://www.linkedin.com/in/HelloKevinLee</a:t>
            </a:r>
            <a:endParaRPr lang="en-US" sz="4800" cap="none" dirty="0">
              <a:solidFill>
                <a:schemeClr val="bg1"/>
              </a:solidFill>
            </a:endParaRPr>
          </a:p>
          <a:p>
            <a:endParaRPr lang="en-US" sz="2000" cap="none" dirty="0">
              <a:solidFill>
                <a:schemeClr val="bg1"/>
              </a:solidFill>
            </a:endParaRPr>
          </a:p>
          <a:p>
            <a:r>
              <a:rPr lang="en-US" sz="2000" cap="none" dirty="0">
                <a:solidFill>
                  <a:schemeClr val="bg1"/>
                </a:solidFill>
              </a:rPr>
              <a:t>Like us on Facebook @</a:t>
            </a:r>
          </a:p>
          <a:p>
            <a:r>
              <a:rPr lang="en-US" sz="2000" cap="none" dirty="0" err="1">
                <a:solidFill>
                  <a:srgbClr val="90EAFF"/>
                </a:solidFill>
              </a:rPr>
              <a:t>Facebook.com</a:t>
            </a:r>
            <a:r>
              <a:rPr lang="en-US" sz="2000" cap="none" dirty="0">
                <a:solidFill>
                  <a:srgbClr val="90EAFF"/>
                </a:solidFill>
              </a:rPr>
              <a:t>/</a:t>
            </a:r>
            <a:r>
              <a:rPr lang="en-US" sz="2000" cap="none" dirty="0" err="1">
                <a:solidFill>
                  <a:srgbClr val="90EAFF"/>
                </a:solidFill>
              </a:rPr>
              <a:t>clindatainsight</a:t>
            </a:r>
            <a:endParaRPr lang="en-US" sz="2000" cap="none" dirty="0">
              <a:solidFill>
                <a:srgbClr val="90EAFF"/>
              </a:solidFill>
            </a:endParaRPr>
          </a:p>
          <a:p>
            <a:endParaRPr lang="en-US" sz="2000" cap="none" dirty="0"/>
          </a:p>
          <a:p>
            <a:r>
              <a:rPr lang="en-US" sz="2000" cap="none" dirty="0">
                <a:solidFill>
                  <a:schemeClr val="bg1"/>
                </a:solidFill>
              </a:rPr>
              <a:t>Twitter @</a:t>
            </a:r>
            <a:r>
              <a:rPr lang="en-US" sz="2000" cap="none" dirty="0" err="1">
                <a:solidFill>
                  <a:srgbClr val="CCFFCC"/>
                </a:solidFill>
              </a:rPr>
              <a:t>clindatainsight</a:t>
            </a:r>
            <a:endParaRPr lang="en-US" sz="2000" cap="none" dirty="0">
              <a:solidFill>
                <a:srgbClr val="CCFFCC"/>
              </a:solidFill>
            </a:endParaRPr>
          </a:p>
          <a:p>
            <a:endParaRPr lang="en-US" sz="2000" cap="none" dirty="0">
              <a:solidFill>
                <a:srgbClr val="CCFFCC"/>
              </a:solidFill>
            </a:endParaRPr>
          </a:p>
          <a:p>
            <a:r>
              <a:rPr lang="en-US" sz="2000" cap="none" dirty="0" err="1">
                <a:solidFill>
                  <a:srgbClr val="FFFCFF"/>
                </a:solidFill>
              </a:rPr>
              <a:t>WeChat</a:t>
            </a:r>
            <a:r>
              <a:rPr lang="en-US" sz="2000" cap="none" dirty="0">
                <a:solidFill>
                  <a:srgbClr val="FFFCFF"/>
                </a:solidFill>
              </a:rPr>
              <a:t> @</a:t>
            </a:r>
            <a:r>
              <a:rPr lang="en-US" sz="2000" cap="none" dirty="0" err="1">
                <a:solidFill>
                  <a:srgbClr val="41F3F8"/>
                </a:solidFill>
              </a:rPr>
              <a:t>clindatainsight</a:t>
            </a:r>
            <a:endParaRPr lang="en-US" sz="2000" cap="none" dirty="0">
              <a:solidFill>
                <a:srgbClr val="41F3F8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0" y="1029733"/>
            <a:ext cx="4188230" cy="1405490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Contact Clindata Insight to learn more about NoSQL database and SAS integration.</a:t>
            </a:r>
          </a:p>
        </p:txBody>
      </p:sp>
      <p:pic>
        <p:nvPicPr>
          <p:cNvPr id="2" name="Picture 1" descr="f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96571"/>
            <a:ext cx="419100" cy="419100"/>
          </a:xfrm>
          <a:prstGeom prst="rect">
            <a:avLst/>
          </a:prstGeom>
        </p:spPr>
      </p:pic>
      <p:pic>
        <p:nvPicPr>
          <p:cNvPr id="6" name="Picture 5" descr="twitter ic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5067028"/>
            <a:ext cx="431800" cy="431800"/>
          </a:xfrm>
          <a:prstGeom prst="rect">
            <a:avLst/>
          </a:prstGeom>
        </p:spPr>
      </p:pic>
      <p:pic>
        <p:nvPicPr>
          <p:cNvPr id="8" name="Picture 7" descr="11371-illustration-of-an-envelope-pv (1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700" y="2507246"/>
            <a:ext cx="457200" cy="444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1035" y="6550223"/>
            <a:ext cx="2343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©Clindata Insight Inc. 2016</a:t>
            </a:r>
          </a:p>
        </p:txBody>
      </p:sp>
      <p:pic>
        <p:nvPicPr>
          <p:cNvPr id="4" name="Picture 3" descr="Wecha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38" y="5827677"/>
            <a:ext cx="533400" cy="477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634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Rectangle 10"/>
          <p:cNvSpPr/>
          <p:nvPr/>
        </p:nvSpPr>
        <p:spPr>
          <a:xfrm>
            <a:off x="2" y="2"/>
            <a:ext cx="8441267" cy="6857999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1200175" y="2421744"/>
            <a:ext cx="2631362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dirty="0">
                <a:solidFill>
                  <a:schemeClr val="accent2">
                    <a:alpha val="70000"/>
                  </a:schemeClr>
                </a:solidFill>
                <a:latin typeface="Lato Bold"/>
                <a:ea typeface="Roboto Condensed bold" panose="02000000000000000000" pitchFamily="2" charset="0"/>
                <a:cs typeface="Lato Bold"/>
              </a:rPr>
              <a:t>THAT´S ALL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89589" y="2751073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T</a:t>
            </a: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1820350" y="2751073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H</a:t>
            </a: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2374918" y="2751074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A</a:t>
            </a: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3064958" y="2751073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N</a:t>
            </a: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1454175" y="4414611"/>
            <a:ext cx="3913710" cy="1015663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Kevin Lee</a:t>
            </a:r>
          </a:p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klee@clindatainsight.com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215-738-0350</a:t>
            </a:r>
            <a:endParaRPr lang="en-US" sz="2000" dirty="0">
              <a:solidFill>
                <a:schemeClr val="accent3">
                  <a:alpha val="70000"/>
                </a:schemeClr>
              </a:solidFill>
              <a:latin typeface="Lato Regular"/>
              <a:ea typeface="Roboto Condensed bold" panose="02000000000000000000" pitchFamily="2" charset="0"/>
              <a:cs typeface="Lato Regular"/>
            </a:endParaRPr>
          </a:p>
        </p:txBody>
      </p:sp>
      <p:sp>
        <p:nvSpPr>
          <p:cNvPr id="28" name="Shape 34"/>
          <p:cNvSpPr/>
          <p:nvPr/>
        </p:nvSpPr>
        <p:spPr>
          <a:xfrm>
            <a:off x="3815609" y="2738663"/>
            <a:ext cx="3232217" cy="163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" name="Shape 37"/>
          <p:cNvSpPr/>
          <p:nvPr/>
        </p:nvSpPr>
        <p:spPr>
          <a:xfrm>
            <a:off x="6034645" y="3479217"/>
            <a:ext cx="1483757" cy="75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" name="Shape 35"/>
          <p:cNvSpPr/>
          <p:nvPr/>
        </p:nvSpPr>
        <p:spPr>
          <a:xfrm>
            <a:off x="6406420" y="2440061"/>
            <a:ext cx="1645547" cy="997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hape 34"/>
          <p:cNvSpPr/>
          <p:nvPr/>
        </p:nvSpPr>
        <p:spPr>
          <a:xfrm>
            <a:off x="2651403" y="2031999"/>
            <a:ext cx="3241398" cy="1347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  <a:alpha val="2700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" name="Shape 36"/>
          <p:cNvSpPr/>
          <p:nvPr/>
        </p:nvSpPr>
        <p:spPr>
          <a:xfrm rot="962435">
            <a:off x="7432257" y="3405552"/>
            <a:ext cx="1037677" cy="526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3793103" y="2751073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K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4334973" y="2751073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S</a:t>
            </a:r>
          </a:p>
        </p:txBody>
      </p:sp>
    </p:spTree>
    <p:extLst>
      <p:ext uri="{BB962C8B-B14F-4D97-AF65-F5344CB8AC3E}">
        <p14:creationId xmlns="" xmlns:p14="http://schemas.microsoft.com/office/powerpoint/2010/main" val="3685167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0" y="337213"/>
            <a:ext cx="8665699" cy="787400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Q1 : World’s Largest Transportation Company?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487594" y="1832707"/>
            <a:ext cx="4304714" cy="3864708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In December 2015, there were about </a:t>
            </a:r>
            <a:r>
              <a:rPr lang="en-US" altLang="en-US" sz="2800" dirty="0">
                <a:solidFill>
                  <a:srgbClr val="FF6600"/>
                </a:solidFill>
              </a:rPr>
              <a:t>162,037 “active drivers”</a:t>
            </a:r>
            <a:r>
              <a:rPr lang="en-US" altLang="en-US" sz="2800" dirty="0"/>
              <a:t>.  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The number of new drivers singing up has </a:t>
            </a:r>
            <a:r>
              <a:rPr lang="en-US" altLang="en-US" sz="2800" dirty="0">
                <a:solidFill>
                  <a:srgbClr val="FF6600"/>
                </a:solidFill>
              </a:rPr>
              <a:t>doubled every six months </a:t>
            </a:r>
            <a:r>
              <a:rPr lang="en-US" altLang="en-US" sz="2800" dirty="0">
                <a:solidFill>
                  <a:srgbClr val="FFFFFF"/>
                </a:solidFill>
              </a:rPr>
              <a:t>for the past two years.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Placeholder 4" descr="maxresdefaul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052"/>
          <a:stretch/>
        </p:blipFill>
        <p:spPr>
          <a:xfrm>
            <a:off x="675250" y="1674055"/>
            <a:ext cx="3587262" cy="412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54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65659" y="4416088"/>
            <a:ext cx="7940716" cy="1592812"/>
          </a:xfrm>
        </p:spPr>
        <p:txBody>
          <a:bodyPr rtlCol="0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Lato Light"/>
                <a:cs typeface="Lato Light"/>
              </a:rPr>
              <a:t>Inc’s</a:t>
            </a:r>
            <a:r>
              <a:rPr lang="en-US" sz="2400" dirty="0">
                <a:solidFill>
                  <a:srgbClr val="FFFFFF"/>
                </a:solidFill>
                <a:latin typeface="Lato Light"/>
                <a:cs typeface="Lato Light"/>
              </a:rPr>
              <a:t> 2014 Company of the Year</a:t>
            </a:r>
          </a:p>
          <a:p>
            <a:r>
              <a:rPr lang="en-US" sz="2400" dirty="0">
                <a:solidFill>
                  <a:srgbClr val="FFFFFF"/>
                </a:solidFill>
                <a:latin typeface="Lato Light"/>
                <a:cs typeface="Lato Light"/>
              </a:rPr>
              <a:t>In 2014 alone, 10 million people used </a:t>
            </a:r>
            <a:r>
              <a:rPr lang="en-US" sz="2400" dirty="0" err="1">
                <a:solidFill>
                  <a:srgbClr val="FFFFFF"/>
                </a:solidFill>
                <a:latin typeface="Lato Light"/>
                <a:cs typeface="Lato Light"/>
              </a:rPr>
              <a:t>airbnb</a:t>
            </a:r>
            <a:r>
              <a:rPr lang="en-US" sz="2400" dirty="0">
                <a:solidFill>
                  <a:srgbClr val="FFFFFF"/>
                </a:solidFill>
                <a:latin typeface="Lato Light"/>
                <a:cs typeface="Lato Light"/>
              </a:rPr>
              <a:t>.  It has more the 800,000 listings worldwide.</a:t>
            </a: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https://upload.wikimedia.org/wikipedia/commons/thumb/6/69/Airbnb_Logo_B%C3%A9lo.svg/1280px-Airbnb_Logo_B%C3%A9l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31" y="2087534"/>
            <a:ext cx="5314950" cy="1660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346184"/>
            <a:ext cx="8806375" cy="1141828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Lato Light"/>
                <a:cs typeface="Lato Light"/>
              </a:rPr>
              <a:t>Q2: World’s largest accommodation provider?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40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7964" y="27975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</a:rPr>
              <a:t>Common Characteristics of </a:t>
            </a:r>
            <a:r>
              <a:rPr lang="en-US" sz="4000" b="1" dirty="0">
                <a:solidFill>
                  <a:srgbClr val="FF6600"/>
                </a:solidFill>
              </a:rPr>
              <a:t>Exponential Organization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07106" y="2014964"/>
            <a:ext cx="3430458" cy="4214288"/>
          </a:xfrm>
        </p:spPr>
        <p:txBody>
          <a:bodyPr rtlCol="0"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Data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Algorithm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34199" y="2249401"/>
            <a:ext cx="4261892" cy="316744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kern="1200" dirty="0">
                <a:solidFill>
                  <a:schemeClr val="bg1"/>
                </a:solidFill>
              </a:rPr>
              <a:t>Exponential &amp; Scalable Growth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  <p:pic>
        <p:nvPicPr>
          <p:cNvPr id="10" name="Picture 2" descr="Big Data Information Glasses Looking For Isolated Stock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92" y="2622123"/>
            <a:ext cx="2960772" cy="1186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ork on algorithm in the vintage computer lab Stock 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92" y="4443482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70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1286855">
            <a:off x="6909451" y="-587266"/>
            <a:ext cx="2217279" cy="1789988"/>
            <a:chOff x="7371093" y="2132523"/>
            <a:chExt cx="1501661" cy="909208"/>
          </a:xfrm>
          <a:solidFill>
            <a:schemeClr val="tx1">
              <a:lumMod val="50000"/>
              <a:lumOff val="50000"/>
              <a:alpha val="5000"/>
            </a:schemeClr>
          </a:solidFill>
        </p:grpSpPr>
        <p:sp>
          <p:nvSpPr>
            <p:cNvPr id="13" name="Shape 37"/>
            <p:cNvSpPr/>
            <p:nvPr/>
          </p:nvSpPr>
          <p:spPr>
            <a:xfrm>
              <a:off x="7388997" y="2477178"/>
              <a:ext cx="1483757" cy="56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21600" y="7701"/>
                  </a:moveTo>
                  <a:cubicBezTo>
                    <a:pt x="20426" y="5337"/>
                    <a:pt x="19135" y="3464"/>
                    <a:pt x="17774" y="2111"/>
                  </a:cubicBezTo>
                  <a:cubicBezTo>
                    <a:pt x="16391" y="736"/>
                    <a:pt x="14916" y="-120"/>
                    <a:pt x="13405" y="14"/>
                  </a:cubicBezTo>
                  <a:cubicBezTo>
                    <a:pt x="11783" y="157"/>
                    <a:pt x="10213" y="1458"/>
                    <a:pt x="8806" y="3557"/>
                  </a:cubicBezTo>
                  <a:cubicBezTo>
                    <a:pt x="7955" y="4827"/>
                    <a:pt x="7174" y="6377"/>
                    <a:pt x="6367" y="7826"/>
                  </a:cubicBezTo>
                  <a:cubicBezTo>
                    <a:pt x="5424" y="9518"/>
                    <a:pt x="4446" y="11072"/>
                    <a:pt x="3390" y="12190"/>
                  </a:cubicBezTo>
                  <a:cubicBezTo>
                    <a:pt x="2313" y="13330"/>
                    <a:pt x="1168" y="14003"/>
                    <a:pt x="0" y="14172"/>
                  </a:cubicBezTo>
                  <a:cubicBezTo>
                    <a:pt x="2052" y="18626"/>
                    <a:pt x="4625" y="21146"/>
                    <a:pt x="7299" y="21323"/>
                  </a:cubicBezTo>
                  <a:cubicBezTo>
                    <a:pt x="9674" y="21480"/>
                    <a:pt x="12013" y="19772"/>
                    <a:pt x="14005" y="16412"/>
                  </a:cubicBezTo>
                  <a:cubicBezTo>
                    <a:pt x="15042" y="14662"/>
                    <a:pt x="15967" y="12488"/>
                    <a:pt x="17036" y="10870"/>
                  </a:cubicBezTo>
                  <a:cubicBezTo>
                    <a:pt x="18421" y="8774"/>
                    <a:pt x="19997" y="7680"/>
                    <a:pt x="21600" y="7701"/>
                  </a:cubicBezTo>
                  <a:close/>
                </a:path>
              </a:pathLst>
            </a:custGeom>
            <a:grpFill/>
            <a:ln w="12700">
              <a:miter lim="400000"/>
            </a:ln>
            <a:effectLst/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4" name="Shape 36"/>
            <p:cNvSpPr/>
            <p:nvPr/>
          </p:nvSpPr>
          <p:spPr>
            <a:xfrm rot="962435">
              <a:off x="7371093" y="2132523"/>
              <a:ext cx="1037677" cy="39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21600" y="7701"/>
                  </a:moveTo>
                  <a:cubicBezTo>
                    <a:pt x="20426" y="5337"/>
                    <a:pt x="19135" y="3464"/>
                    <a:pt x="17774" y="2111"/>
                  </a:cubicBezTo>
                  <a:cubicBezTo>
                    <a:pt x="16391" y="736"/>
                    <a:pt x="14916" y="-120"/>
                    <a:pt x="13405" y="14"/>
                  </a:cubicBezTo>
                  <a:cubicBezTo>
                    <a:pt x="11783" y="157"/>
                    <a:pt x="10213" y="1458"/>
                    <a:pt x="8806" y="3557"/>
                  </a:cubicBezTo>
                  <a:cubicBezTo>
                    <a:pt x="7955" y="4827"/>
                    <a:pt x="7174" y="6377"/>
                    <a:pt x="6367" y="7826"/>
                  </a:cubicBezTo>
                  <a:cubicBezTo>
                    <a:pt x="5424" y="9518"/>
                    <a:pt x="4446" y="11072"/>
                    <a:pt x="3390" y="12190"/>
                  </a:cubicBezTo>
                  <a:cubicBezTo>
                    <a:pt x="2313" y="13330"/>
                    <a:pt x="1168" y="14003"/>
                    <a:pt x="0" y="14172"/>
                  </a:cubicBezTo>
                  <a:cubicBezTo>
                    <a:pt x="2052" y="18626"/>
                    <a:pt x="4625" y="21146"/>
                    <a:pt x="7299" y="21323"/>
                  </a:cubicBezTo>
                  <a:cubicBezTo>
                    <a:pt x="9674" y="21480"/>
                    <a:pt x="12013" y="19772"/>
                    <a:pt x="14005" y="16412"/>
                  </a:cubicBezTo>
                  <a:cubicBezTo>
                    <a:pt x="15042" y="14662"/>
                    <a:pt x="15967" y="12488"/>
                    <a:pt x="17036" y="10870"/>
                  </a:cubicBezTo>
                  <a:cubicBezTo>
                    <a:pt x="18421" y="8774"/>
                    <a:pt x="19997" y="7680"/>
                    <a:pt x="21600" y="7701"/>
                  </a:cubicBezTo>
                  <a:close/>
                </a:path>
              </a:pathLst>
            </a:custGeom>
            <a:grpFill/>
            <a:ln w="12700">
              <a:miter lim="400000"/>
            </a:ln>
            <a:effectLst/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19" name="Picture Placeholder 18" descr="variety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68" r="24568"/>
          <a:stretch>
            <a:fillRect/>
          </a:stretch>
        </p:blipFill>
        <p:spPr>
          <a:xfrm>
            <a:off x="2311400" y="25400"/>
            <a:ext cx="2293938" cy="3479800"/>
          </a:xfrm>
        </p:spPr>
      </p:pic>
      <p:pic>
        <p:nvPicPr>
          <p:cNvPr id="20" name="Picture Placeholder 19" descr="speed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518" r="-106"/>
          <a:stretch/>
        </p:blipFill>
        <p:spPr>
          <a:xfrm>
            <a:off x="2311400" y="3443288"/>
            <a:ext cx="2293938" cy="3414712"/>
          </a:xfrm>
        </p:spPr>
      </p:pic>
      <p:sp>
        <p:nvSpPr>
          <p:cNvPr id="15" name="Rectangle 14"/>
          <p:cNvSpPr/>
          <p:nvPr/>
        </p:nvSpPr>
        <p:spPr>
          <a:xfrm>
            <a:off x="5016217" y="2551212"/>
            <a:ext cx="29720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Volume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Velocity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Variety</a:t>
            </a:r>
          </a:p>
        </p:txBody>
      </p:sp>
      <p:pic>
        <p:nvPicPr>
          <p:cNvPr id="18" name="Picture Placeholder 17" descr="volume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27" r="52727"/>
          <a:stretch/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805121" y="1408212"/>
            <a:ext cx="3480619" cy="11430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>
                <a:solidFill>
                  <a:schemeClr val="bg1">
                    <a:lumMod val="95000"/>
                  </a:schemeClr>
                </a:solidFill>
                <a:latin typeface="Lemon/Milk"/>
                <a:ea typeface="Open Sans Light" panose="020B0306030504020204" pitchFamily="34" charset="0"/>
                <a:cs typeface="Lemon/Milk"/>
              </a:defRPr>
            </a:lvl1pPr>
          </a:lstStyle>
          <a:p>
            <a:r>
              <a:rPr lang="en-US" altLang="en-US" sz="4000" b="1" cap="none" dirty="0">
                <a:solidFill>
                  <a:srgbClr val="FF6600"/>
                </a:solidFill>
              </a:rPr>
              <a:t>Data Trend</a:t>
            </a:r>
          </a:p>
        </p:txBody>
      </p:sp>
    </p:spTree>
    <p:extLst>
      <p:ext uri="{BB962C8B-B14F-4D97-AF65-F5344CB8AC3E}">
        <p14:creationId xmlns="" xmlns:p14="http://schemas.microsoft.com/office/powerpoint/2010/main" val="42049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39" r="27739"/>
          <a:stretch>
            <a:fillRect/>
          </a:stretch>
        </p:blipFill>
        <p:spPr/>
      </p:pic>
      <p:sp>
        <p:nvSpPr>
          <p:cNvPr id="14" name="Title 1"/>
          <p:cNvSpPr txBox="1">
            <a:spLocks/>
          </p:cNvSpPr>
          <p:nvPr/>
        </p:nvSpPr>
        <p:spPr>
          <a:xfrm>
            <a:off x="634181" y="1819326"/>
            <a:ext cx="3480619" cy="11430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>
                <a:solidFill>
                  <a:schemeClr val="bg1">
                    <a:lumMod val="95000"/>
                  </a:schemeClr>
                </a:solidFill>
                <a:latin typeface="Lemon/Milk"/>
                <a:ea typeface="Open Sans Light" panose="020B0306030504020204" pitchFamily="34" charset="0"/>
                <a:cs typeface="Lemon/Milk"/>
              </a:defRPr>
            </a:lvl1pPr>
          </a:lstStyle>
          <a:p>
            <a:r>
              <a:rPr lang="en-US" altLang="en-US" sz="4000" b="1" cap="none" dirty="0">
                <a:solidFill>
                  <a:srgbClr val="FF6600"/>
                </a:solidFill>
              </a:rPr>
              <a:t>NoSQL </a:t>
            </a:r>
            <a:r>
              <a:rPr lang="en-US" altLang="en-US" sz="4000" b="1" cap="none" dirty="0">
                <a:solidFill>
                  <a:schemeClr val="bg1"/>
                </a:solidFill>
              </a:rPr>
              <a:t>Database</a:t>
            </a:r>
            <a:endParaRPr lang="en-US" altLang="en-US" sz="4000" b="1" cap="none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81" y="3606421"/>
            <a:ext cx="3780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Non-only SQL database that can store and retrieve data that do not fit nicely in relational database. </a:t>
            </a:r>
          </a:p>
        </p:txBody>
      </p:sp>
    </p:spTree>
    <p:extLst>
      <p:ext uri="{BB962C8B-B14F-4D97-AF65-F5344CB8AC3E}">
        <p14:creationId xmlns="" xmlns:p14="http://schemas.microsoft.com/office/powerpoint/2010/main" val="37620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NoSQL Database Main </a:t>
            </a:r>
            <a:r>
              <a:rPr lang="en-US" altLang="en-US" sz="4000" b="1" dirty="0">
                <a:solidFill>
                  <a:srgbClr val="FF6600"/>
                </a:solidFill>
              </a:rPr>
              <a:t>Features</a:t>
            </a:r>
          </a:p>
        </p:txBody>
      </p:sp>
      <p:pic>
        <p:nvPicPr>
          <p:cNvPr id="2052" name="Picture 4" descr="Full trash with colored paper on white background Royalty Free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799"/>
            <a:ext cx="2475332" cy="2400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30811" y="2464911"/>
            <a:ext cx="2869399" cy="63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0350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7208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800" b="1" dirty="0">
                <a:solidFill>
                  <a:srgbClr val="FFFFFF"/>
                </a:solidFill>
              </a:rPr>
              <a:t>Scalable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405950"/>
            <a:ext cx="3241122" cy="5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0350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7208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Schema-agnostic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63015" y="3887078"/>
            <a:ext cx="0" cy="197000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63015" y="5857082"/>
            <a:ext cx="3429908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63015" y="5312207"/>
            <a:ext cx="3117087" cy="44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63015" y="4935139"/>
            <a:ext cx="3117087" cy="420391"/>
          </a:xfrm>
          <a:prstGeom prst="line">
            <a:avLst/>
          </a:pr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5400000">
            <a:off x="3143076" y="477436"/>
            <a:ext cx="3375470" cy="6298583"/>
          </a:xfrm>
          <a:prstGeom prst="arc">
            <a:avLst>
              <a:gd name="adj1" fmla="val 16200000"/>
              <a:gd name="adj2" fmla="val 21452860"/>
            </a:avLst>
          </a:prstGeom>
          <a:ln w="5715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07880" y="5927016"/>
            <a:ext cx="5769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27027" y="29501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--</a:t>
            </a:r>
            <a:r>
              <a:rPr lang="en-US" dirty="0">
                <a:solidFill>
                  <a:schemeClr val="bg1"/>
                </a:solidFill>
              </a:rPr>
              <a:t> Application performance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--</a:t>
            </a:r>
            <a:r>
              <a:rPr lang="en-US" dirty="0">
                <a:solidFill>
                  <a:schemeClr val="bg1"/>
                </a:solidFill>
              </a:rPr>
              <a:t> System cost(NoSQL)</a:t>
            </a:r>
          </a:p>
          <a:p>
            <a:r>
              <a:rPr lang="en-US" sz="24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--</a:t>
            </a:r>
            <a:r>
              <a:rPr lang="en-US" dirty="0">
                <a:solidFill>
                  <a:schemeClr val="bg1"/>
                </a:solidFill>
              </a:rPr>
              <a:t> System cost (RDBMS)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470741" y="4698179"/>
            <a:ext cx="648677" cy="5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sz="2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0350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-3365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720850" indent="-3492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S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vs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Paper-Shredder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09" y="4013199"/>
            <a:ext cx="1575642" cy="20935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65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 animBg="1"/>
      <p:bldP spid="18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NoSQL Database </a:t>
            </a:r>
            <a:r>
              <a:rPr lang="en-US" altLang="en-US" sz="4000" b="1" dirty="0">
                <a:solidFill>
                  <a:srgbClr val="FF6600"/>
                </a:solidFill>
              </a:rPr>
              <a:t>– Schema Agnostic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44731" y="2564087"/>
            <a:ext cx="2302073" cy="2731070"/>
          </a:xfrm>
          <a:prstGeom prst="roundRect">
            <a:avLst/>
          </a:prstGeom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NoSQL Database</a:t>
            </a:r>
          </a:p>
        </p:txBody>
      </p:sp>
      <p:sp>
        <p:nvSpPr>
          <p:cNvPr id="10" name="Striped Right Arrow 9"/>
          <p:cNvSpPr/>
          <p:nvPr/>
        </p:nvSpPr>
        <p:spPr>
          <a:xfrm>
            <a:off x="4018973" y="3317341"/>
            <a:ext cx="2189304" cy="1390750"/>
          </a:xfrm>
          <a:prstGeom prst="stripedRightArrow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267653" y="2214594"/>
            <a:ext cx="3404731" cy="4135406"/>
          </a:xfrm>
          <a:prstGeom prst="roundRect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Any Data structures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2443815"/>
              </p:ext>
            </p:extLst>
          </p:nvPr>
        </p:nvGraphicFramePr>
        <p:xfrm>
          <a:off x="599511" y="3446336"/>
          <a:ext cx="848334" cy="5875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2778">
                  <a:extLst>
                    <a:ext uri="{9D8B030D-6E8A-4147-A177-3AD203B41FA5}">
                      <a16:colId xmlns="" xmlns:a16="http://schemas.microsoft.com/office/drawing/2014/main" val="1729796696"/>
                    </a:ext>
                  </a:extLst>
                </a:gridCol>
                <a:gridCol w="282778">
                  <a:extLst>
                    <a:ext uri="{9D8B030D-6E8A-4147-A177-3AD203B41FA5}">
                      <a16:colId xmlns="" xmlns:a16="http://schemas.microsoft.com/office/drawing/2014/main" val="399465118"/>
                    </a:ext>
                  </a:extLst>
                </a:gridCol>
                <a:gridCol w="282778">
                  <a:extLst>
                    <a:ext uri="{9D8B030D-6E8A-4147-A177-3AD203B41FA5}">
                      <a16:colId xmlns="" xmlns:a16="http://schemas.microsoft.com/office/drawing/2014/main" val="3780172742"/>
                    </a:ext>
                  </a:extLst>
                </a:gridCol>
              </a:tblGrid>
              <a:tr h="293787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213511"/>
                  </a:ext>
                </a:extLst>
              </a:tr>
              <a:tr h="293787">
                <a:tc>
                  <a:txBody>
                    <a:bodyPr/>
                    <a:lstStyle/>
                    <a:p>
                      <a:endParaRPr lang="en-US" sz="80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51904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8139378"/>
              </p:ext>
            </p:extLst>
          </p:nvPr>
        </p:nvGraphicFramePr>
        <p:xfrm>
          <a:off x="600869" y="4253614"/>
          <a:ext cx="1215224" cy="4741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3806">
                  <a:extLst>
                    <a:ext uri="{9D8B030D-6E8A-4147-A177-3AD203B41FA5}">
                      <a16:colId xmlns="" xmlns:a16="http://schemas.microsoft.com/office/drawing/2014/main" val="1729796696"/>
                    </a:ext>
                  </a:extLst>
                </a:gridCol>
                <a:gridCol w="303806">
                  <a:extLst>
                    <a:ext uri="{9D8B030D-6E8A-4147-A177-3AD203B41FA5}">
                      <a16:colId xmlns="" xmlns:a16="http://schemas.microsoft.com/office/drawing/2014/main" val="399465118"/>
                    </a:ext>
                  </a:extLst>
                </a:gridCol>
                <a:gridCol w="303806">
                  <a:extLst>
                    <a:ext uri="{9D8B030D-6E8A-4147-A177-3AD203B41FA5}">
                      <a16:colId xmlns="" xmlns:a16="http://schemas.microsoft.com/office/drawing/2014/main" val="3780172742"/>
                    </a:ext>
                  </a:extLst>
                </a:gridCol>
                <a:gridCol w="303806">
                  <a:extLst>
                    <a:ext uri="{9D8B030D-6E8A-4147-A177-3AD203B41FA5}">
                      <a16:colId xmlns="" xmlns:a16="http://schemas.microsoft.com/office/drawing/2014/main" val="2568903102"/>
                    </a:ext>
                  </a:extLst>
                </a:gridCol>
              </a:tblGrid>
              <a:tr h="237089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213511"/>
                  </a:ext>
                </a:extLst>
              </a:tr>
              <a:tr h="237089">
                <a:tc>
                  <a:txBody>
                    <a:bodyPr/>
                    <a:lstStyle/>
                    <a:p>
                      <a:endParaRPr lang="en-US" sz="80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51904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3921937"/>
              </p:ext>
            </p:extLst>
          </p:nvPr>
        </p:nvGraphicFramePr>
        <p:xfrm>
          <a:off x="599511" y="4985922"/>
          <a:ext cx="1583300" cy="5529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6660">
                  <a:extLst>
                    <a:ext uri="{9D8B030D-6E8A-4147-A177-3AD203B41FA5}">
                      <a16:colId xmlns="" xmlns:a16="http://schemas.microsoft.com/office/drawing/2014/main" val="1729796696"/>
                    </a:ext>
                  </a:extLst>
                </a:gridCol>
                <a:gridCol w="316660">
                  <a:extLst>
                    <a:ext uri="{9D8B030D-6E8A-4147-A177-3AD203B41FA5}">
                      <a16:colId xmlns="" xmlns:a16="http://schemas.microsoft.com/office/drawing/2014/main" val="399465118"/>
                    </a:ext>
                  </a:extLst>
                </a:gridCol>
                <a:gridCol w="316660">
                  <a:extLst>
                    <a:ext uri="{9D8B030D-6E8A-4147-A177-3AD203B41FA5}">
                      <a16:colId xmlns="" xmlns:a16="http://schemas.microsoft.com/office/drawing/2014/main" val="3780172742"/>
                    </a:ext>
                  </a:extLst>
                </a:gridCol>
                <a:gridCol w="316660">
                  <a:extLst>
                    <a:ext uri="{9D8B030D-6E8A-4147-A177-3AD203B41FA5}">
                      <a16:colId xmlns="" xmlns:a16="http://schemas.microsoft.com/office/drawing/2014/main" val="2568903102"/>
                    </a:ext>
                  </a:extLst>
                </a:gridCol>
                <a:gridCol w="316660">
                  <a:extLst>
                    <a:ext uri="{9D8B030D-6E8A-4147-A177-3AD203B41FA5}">
                      <a16:colId xmlns="" xmlns:a16="http://schemas.microsoft.com/office/drawing/2014/main" val="2714169248"/>
                    </a:ext>
                  </a:extLst>
                </a:gridCol>
              </a:tblGrid>
              <a:tr h="276487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5213511"/>
                  </a:ext>
                </a:extLst>
              </a:tr>
              <a:tr h="276487">
                <a:tc>
                  <a:txBody>
                    <a:bodyPr/>
                    <a:lstStyle/>
                    <a:p>
                      <a:endParaRPr lang="en-US" sz="80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51904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624104" y="4982311"/>
            <a:ext cx="500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Minimal Data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Minimal/No ETL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No pre-defined Schema necessary</a:t>
            </a:r>
          </a:p>
        </p:txBody>
      </p:sp>
      <p:pic>
        <p:nvPicPr>
          <p:cNvPr id="1026" name="Picture 2" descr="Facebook Banner Royalty Free Stock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72" y="4305861"/>
            <a:ext cx="1028592" cy="680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DF File Icon Stock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98" y="5131269"/>
            <a:ext cx="927474" cy="92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logo Royalty Free Stock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89" y="3446336"/>
            <a:ext cx="1108075" cy="735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5" y="6008900"/>
            <a:ext cx="1774295" cy="84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4055216"/>
      </p:ext>
    </p:extLst>
  </p:cSld>
  <p:clrMapOvr>
    <a:masterClrMapping/>
  </p:clrMapOvr>
</p:sld>
</file>

<file path=ppt/theme/theme1.xml><?xml version="1.0" encoding="utf-8"?>
<a:theme xmlns:a="http://schemas.openxmlformats.org/drawingml/2006/main" name="Slize">
  <a:themeElements>
    <a:clrScheme name="Motion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052936"/>
      </a:accent1>
      <a:accent2>
        <a:srgbClr val="083749"/>
      </a:accent2>
      <a:accent3>
        <a:srgbClr val="E48744"/>
      </a:accent3>
      <a:accent4>
        <a:srgbClr val="FFC452"/>
      </a:accent4>
      <a:accent5>
        <a:srgbClr val="3CA5CF"/>
      </a:accent5>
      <a:accent6>
        <a:srgbClr val="90EAFF"/>
      </a:accent6>
      <a:hlink>
        <a:srgbClr val="0000FF"/>
      </a:hlink>
      <a:folHlink>
        <a:srgbClr val="800080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19679</TotalTime>
  <Words>979</Words>
  <Application>Microsoft Office PowerPoint</Application>
  <PresentationFormat>On-screen Show (4:3)</PresentationFormat>
  <Paragraphs>342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Slize</vt:lpstr>
      <vt:lpstr>Slide 1</vt:lpstr>
      <vt:lpstr>The  Agenda </vt:lpstr>
      <vt:lpstr>Slide 3</vt:lpstr>
      <vt:lpstr>Slide 4</vt:lpstr>
      <vt:lpstr>Common Characteristics of Exponential Organization</vt:lpstr>
      <vt:lpstr>Slide 6</vt:lpstr>
      <vt:lpstr>Slide 7</vt:lpstr>
      <vt:lpstr>NoSQL Database Main Features</vt:lpstr>
      <vt:lpstr>NoSQL Database – Schema Agnostic</vt:lpstr>
      <vt:lpstr>NoSQL Database - Scalability</vt:lpstr>
      <vt:lpstr>Slide 11</vt:lpstr>
      <vt:lpstr>Relational vs NoSQL Database</vt:lpstr>
      <vt:lpstr>Relational vs NoSQL Data - Examples</vt:lpstr>
      <vt:lpstr>NoSQL data usage –  multiple RACE</vt:lpstr>
      <vt:lpstr>What is REST API?</vt:lpstr>
      <vt:lpstr>API Architecture</vt:lpstr>
      <vt:lpstr>Use Case – New York Times NoSQL Database </vt:lpstr>
      <vt:lpstr>Use Case 1 – Using SAS for REST API</vt:lpstr>
      <vt:lpstr>Use Case 1 – Results Data </vt:lpstr>
      <vt:lpstr>Use Case 2 – Using R for REST API</vt:lpstr>
      <vt:lpstr>SAS Codes converting XML Documents to SAS Datasets</vt:lpstr>
      <vt:lpstr>SAS Datasets from XML Documents </vt:lpstr>
      <vt:lpstr>Architecture Design of Integration between SAS and NoSQL Database </vt:lpstr>
      <vt:lpstr>Use Case – SDTM Trial Design Domains </vt:lpstr>
      <vt:lpstr>Final Thoughts </vt:lpstr>
      <vt:lpstr>Contact Us!</vt:lpstr>
      <vt:lpstr>Slide 27</vt:lpstr>
    </vt:vector>
  </TitlesOfParts>
  <Company>Zacomic Studios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Wava | Powerpoint Presentation</dc:title>
  <dc:subject>Powerpoint template</dc:subject>
  <dc:creator>Zacomic Studios</dc:creator>
  <cp:keywords>Powerpoint, presentations, ppt, pptx, slides</cp:keywords>
  <cp:lastModifiedBy>schechter</cp:lastModifiedBy>
  <cp:revision>1667</cp:revision>
  <cp:lastPrinted>2016-06-23T13:46:43Z</cp:lastPrinted>
  <dcterms:created xsi:type="dcterms:W3CDTF">2015-04-13T07:09:46Z</dcterms:created>
  <dcterms:modified xsi:type="dcterms:W3CDTF">2016-07-16T17:10:11Z</dcterms:modified>
  <cp:category>Powerpoint</cp:category>
</cp:coreProperties>
</file>